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90" r:id="rId2"/>
    <p:sldId id="288" r:id="rId3"/>
    <p:sldId id="279" r:id="rId4"/>
    <p:sldId id="259" r:id="rId5"/>
    <p:sldId id="292" r:id="rId6"/>
    <p:sldId id="295" r:id="rId7"/>
    <p:sldId id="294" r:id="rId8"/>
    <p:sldId id="310" r:id="rId9"/>
    <p:sldId id="311" r:id="rId10"/>
    <p:sldId id="281" r:id="rId11"/>
    <p:sldId id="285" r:id="rId12"/>
    <p:sldId id="308" r:id="rId13"/>
    <p:sldId id="309" r:id="rId14"/>
    <p:sldId id="269" r:id="rId15"/>
    <p:sldId id="273" r:id="rId16"/>
    <p:sldId id="314" r:id="rId17"/>
    <p:sldId id="313" r:id="rId18"/>
    <p:sldId id="270" r:id="rId19"/>
    <p:sldId id="276" r:id="rId20"/>
    <p:sldId id="312" r:id="rId21"/>
    <p:sldId id="271" r:id="rId22"/>
    <p:sldId id="305" r:id="rId23"/>
    <p:sldId id="299" r:id="rId24"/>
    <p:sldId id="300" r:id="rId25"/>
    <p:sldId id="304" r:id="rId26"/>
    <p:sldId id="303" r:id="rId27"/>
    <p:sldId id="265" r:id="rId28"/>
    <p:sldId id="301" r:id="rId29"/>
    <p:sldId id="286" r:id="rId30"/>
    <p:sldId id="302" r:id="rId31"/>
    <p:sldId id="267" r:id="rId32"/>
    <p:sldId id="296" r:id="rId33"/>
    <p:sldId id="297" r:id="rId34"/>
    <p:sldId id="306" r:id="rId35"/>
  </p:sldIdLst>
  <p:sldSz cx="12192000" cy="6858000"/>
  <p:notesSz cx="6858000" cy="9144000"/>
  <p:embeddedFontLst>
    <p:embeddedFont>
      <p:font typeface="나눔스퀘어 Bold" panose="020B0600000101010101" pitchFamily="50" charset="-127"/>
      <p:bold r:id="rId36"/>
    </p:embeddedFont>
    <p:embeddedFont>
      <p:font typeface="나눔스퀘어 ExtraBold" panose="020B0600000101010101" pitchFamily="50" charset="-127"/>
      <p:bold r:id="rId37"/>
    </p:embeddedFont>
    <p:embeddedFont>
      <p:font typeface="레시피코리아 Medium" panose="02020603020101020101" pitchFamily="18" charset="-127"/>
      <p:regular r:id="rId38"/>
    </p:embeddedFont>
    <p:embeddedFont>
      <p:font typeface="맑은 고딕" panose="020B0503020000020004" pitchFamily="50" charset="-127"/>
      <p:regular r:id="rId39"/>
      <p:bold r:id="rId40"/>
    </p:embeddedFont>
    <p:embeddedFont>
      <p:font typeface="이사만루체 Bold" panose="00000800000000000000" pitchFamily="2" charset="-127"/>
      <p:bold r:id="rId41"/>
    </p:embeddedFont>
    <p:embeddedFont>
      <p:font typeface="이사만루체 Light" panose="00000300000000000000" pitchFamily="2" charset="-127"/>
      <p:regular r:id="rId42"/>
    </p:embeddedFont>
    <p:embeddedFont>
      <p:font typeface="코트라 볼드체" panose="02020603020101020101" pitchFamily="18" charset="-127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203" userDrawn="1">
          <p15:clr>
            <a:srgbClr val="A4A3A4"/>
          </p15:clr>
        </p15:guide>
        <p15:guide id="4" orient="horz" pos="799" userDrawn="1">
          <p15:clr>
            <a:srgbClr val="A4A3A4"/>
          </p15:clr>
        </p15:guide>
        <p15:guide id="5" orient="horz" pos="3748" userDrawn="1">
          <p15:clr>
            <a:srgbClr val="A4A3A4"/>
          </p15:clr>
        </p15:guide>
        <p15:guide id="6" orient="horz" pos="1321" userDrawn="1">
          <p15:clr>
            <a:srgbClr val="A4A3A4"/>
          </p15:clr>
        </p15:guide>
        <p15:guide id="7" orient="horz" pos="2795" userDrawn="1">
          <p15:clr>
            <a:srgbClr val="A4A3A4"/>
          </p15:clr>
        </p15:guide>
        <p15:guide id="8" orient="horz" pos="504" userDrawn="1">
          <p15:clr>
            <a:srgbClr val="A4A3A4"/>
          </p15:clr>
        </p15:guide>
        <p15:guide id="9" orient="horz" pos="4020" userDrawn="1">
          <p15:clr>
            <a:srgbClr val="A4A3A4"/>
          </p15:clr>
        </p15:guide>
        <p15:guide id="10" pos="572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B346"/>
    <a:srgbClr val="ABD99F"/>
    <a:srgbClr val="9C5BCD"/>
    <a:srgbClr val="9148C8"/>
    <a:srgbClr val="57C6CF"/>
    <a:srgbClr val="363636"/>
    <a:srgbClr val="466398"/>
    <a:srgbClr val="D0E0D9"/>
    <a:srgbClr val="F6F9F7"/>
    <a:srgbClr val="B678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144" y="210"/>
      </p:cViewPr>
      <p:guideLst>
        <p:guide orient="horz" pos="2160"/>
        <p:guide pos="3840"/>
        <p:guide orient="horz" pos="3203"/>
        <p:guide orient="horz" pos="799"/>
        <p:guide orient="horz" pos="3748"/>
        <p:guide orient="horz" pos="1321"/>
        <p:guide orient="horz" pos="2795"/>
        <p:guide orient="horz" pos="504"/>
        <p:guide orient="horz" pos="4020"/>
        <p:guide pos="572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857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012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871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951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98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129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309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301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774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46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686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9668E-6701-4295-90E3-12D022C7DF88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90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1268413"/>
            <a:ext cx="11265763" cy="5593078"/>
            <a:chOff x="-1" y="1268413"/>
            <a:chExt cx="11265763" cy="559307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50DC5BDC-BE17-4029-BFAB-18CC743381BB}"/>
                </a:ext>
              </a:extLst>
            </p:cNvPr>
            <p:cNvSpPr/>
            <p:nvPr/>
          </p:nvSpPr>
          <p:spPr>
            <a:xfrm>
              <a:off x="-1" y="1268413"/>
              <a:ext cx="11265763" cy="5589587"/>
            </a:xfrm>
            <a:custGeom>
              <a:avLst/>
              <a:gdLst>
                <a:gd name="connsiteX0" fmla="*/ 0 w 11265763"/>
                <a:gd name="connsiteY0" fmla="*/ 0 h 5589587"/>
                <a:gd name="connsiteX1" fmla="*/ 9886141 w 11265763"/>
                <a:gd name="connsiteY1" fmla="*/ 0 h 5589587"/>
                <a:gd name="connsiteX2" fmla="*/ 11265763 w 11265763"/>
                <a:gd name="connsiteY2" fmla="*/ 5589587 h 5589587"/>
                <a:gd name="connsiteX3" fmla="*/ 0 w 11265763"/>
                <a:gd name="connsiteY3" fmla="*/ 5589587 h 55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65763" h="5589587">
                  <a:moveTo>
                    <a:pt x="0" y="0"/>
                  </a:moveTo>
                  <a:lnTo>
                    <a:pt x="9886141" y="0"/>
                  </a:lnTo>
                  <a:lnTo>
                    <a:pt x="11265763" y="5589587"/>
                  </a:lnTo>
                  <a:lnTo>
                    <a:pt x="0" y="5589587"/>
                  </a:lnTo>
                  <a:close/>
                </a:path>
              </a:pathLst>
            </a:custGeom>
            <a:solidFill>
              <a:srgbClr val="5DB3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	</a:t>
              </a:r>
              <a:r>
                <a:rPr lang="en-US" altLang="ko-KR" sz="7200" dirty="0">
                  <a:latin typeface="레시피코리아 Medium" panose="02020603020101020101" pitchFamily="18" charset="-127"/>
                  <a:ea typeface="레시피코리아 Medium" panose="02020603020101020101" pitchFamily="18" charset="-127"/>
                  <a:cs typeface="코트라 볼드체" panose="02020603020101020101" pitchFamily="18" charset="-127"/>
                </a:rPr>
                <a:t>Guardian Tales </a:t>
              </a:r>
              <a:endParaRPr lang="en-US" altLang="ko-KR" sz="8000" dirty="0">
                <a:latin typeface="레시피코리아 Medium" panose="02020603020101020101" pitchFamily="18" charset="-127"/>
                <a:ea typeface="레시피코리아 Medium" panose="02020603020101020101" pitchFamily="18" charset="-127"/>
                <a:cs typeface="코트라 볼드체" panose="02020603020101020101" pitchFamily="18" charset="-127"/>
              </a:endParaRPr>
            </a:p>
            <a:p>
              <a:pPr algn="ctr"/>
              <a:endPara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	</a:t>
              </a:r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신규 캐릭터 기획</a:t>
              </a:r>
            </a:p>
          </p:txBody>
        </p:sp>
        <p:sp>
          <p:nvSpPr>
            <p:cNvPr id="4" name="평행 사변형 3">
              <a:extLst>
                <a:ext uri="{FF2B5EF4-FFF2-40B4-BE49-F238E27FC236}">
                  <a16:creationId xmlns:a16="http://schemas.microsoft.com/office/drawing/2014/main" id="{46C8F736-7EA6-4F0A-BE42-B6DE91125C63}"/>
                </a:ext>
              </a:extLst>
            </p:cNvPr>
            <p:cNvSpPr/>
            <p:nvPr/>
          </p:nvSpPr>
          <p:spPr>
            <a:xfrm flipH="1">
              <a:off x="9324973" y="1271904"/>
              <a:ext cx="1940789" cy="5589587"/>
            </a:xfrm>
            <a:prstGeom prst="parallelogram">
              <a:avLst>
                <a:gd name="adj" fmla="val 71440"/>
              </a:avLst>
            </a:prstGeom>
            <a:solidFill>
              <a:srgbClr val="ABD9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1243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5EF37EE-5B1C-48D2-A856-D1B701573D1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9A88F-319D-444E-815E-5080FB8C0D16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외형 정보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12C5CE5-458B-4024-8742-ACE485FC1996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342611" y="1546167"/>
            <a:ext cx="2531301" cy="14672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AA4EC4-695F-49FE-A21F-44474D168912}"/>
              </a:ext>
            </a:extLst>
          </p:cNvPr>
          <p:cNvSpPr/>
          <p:nvPr/>
        </p:nvSpPr>
        <p:spPr>
          <a:xfrm>
            <a:off x="8873912" y="1288686"/>
            <a:ext cx="1903540" cy="8084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머리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머리카락 한 올 없는 대머리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8BEE687-87E8-4D84-A16C-097333127280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7839075" y="4634013"/>
            <a:ext cx="996868" cy="67641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E4B847-3ADA-47FD-BECE-37BA91B4F5E4}"/>
              </a:ext>
            </a:extLst>
          </p:cNvPr>
          <p:cNvSpPr/>
          <p:nvPr/>
        </p:nvSpPr>
        <p:spPr>
          <a:xfrm>
            <a:off x="8835943" y="4195951"/>
            <a:ext cx="1975876" cy="8761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무기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손에 가볍게 쥘 수 있는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너클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E91219-2CA6-4E14-BD1C-05E63ED9F5F1}"/>
              </a:ext>
            </a:extLst>
          </p:cNvPr>
          <p:cNvSpPr/>
          <p:nvPr/>
        </p:nvSpPr>
        <p:spPr>
          <a:xfrm>
            <a:off x="997344" y="4195951"/>
            <a:ext cx="2826202" cy="11144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상반신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선이 굵고 단단해 보이는 근육들과 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온몸에 흉터들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356853C-6AD0-4047-8FC9-ED43E14B92DA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3823546" y="1845141"/>
            <a:ext cx="1472354" cy="226965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939ED32-B15E-4064-97AE-63429A723FA7}"/>
              </a:ext>
            </a:extLst>
          </p:cNvPr>
          <p:cNvSpPr/>
          <p:nvPr/>
        </p:nvSpPr>
        <p:spPr>
          <a:xfrm>
            <a:off x="693577" y="1287902"/>
            <a:ext cx="3129969" cy="11144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왼팔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어깨에는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트라이벌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타투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팔 전체는 나무가 팔을 휘감는 느낌의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타투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873912" y="5208829"/>
            <a:ext cx="1328176" cy="883841"/>
          </a:xfrm>
          <a:prstGeom prst="rect">
            <a:avLst/>
          </a:prstGeom>
        </p:spPr>
      </p:pic>
      <p:pic>
        <p:nvPicPr>
          <p:cNvPr id="17" name="Picture 4" descr="발바닥 트라이벌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777" y="2569086"/>
            <a:ext cx="1049785" cy="10497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타투쉐어 타투 포스팅 &gt; 팔하박에 꽃타투 작업햇습니다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761" y="2562901"/>
            <a:ext cx="1049785" cy="104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6D5C35F8-886B-494D-9E65-C9ACFE8C88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126"/>
          <a:stretch/>
        </p:blipFill>
        <p:spPr bwMode="auto">
          <a:xfrm>
            <a:off x="2372562" y="5470950"/>
            <a:ext cx="1450984" cy="128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터질듯한 근육, '대머리 근육남' 인터넷 화제 : 네모판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35"/>
          <a:stretch/>
        </p:blipFill>
        <p:spPr bwMode="auto">
          <a:xfrm>
            <a:off x="8873912" y="2280914"/>
            <a:ext cx="1490061" cy="142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301" b="56855" l="8269" r="98966"/>
                    </a14:imgEffect>
                  </a14:imgLayer>
                </a14:imgProps>
              </a:ext>
            </a:extLst>
          </a:blip>
          <a:srcRect l="6854" t="4173" b="43012"/>
          <a:stretch/>
        </p:blipFill>
        <p:spPr>
          <a:xfrm>
            <a:off x="4064568" y="1290349"/>
            <a:ext cx="4062864" cy="4428811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C9403DC-7AA1-4B98-9CEE-BBC2AD0BDF48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823546" y="4195951"/>
            <a:ext cx="2158154" cy="55723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9755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5EF37EE-5B1C-48D2-A856-D1B701573D1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9A88F-319D-444E-815E-5080FB8C0D16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외형 정보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E91219-2CA6-4E14-BD1C-05E63ED9F5F1}"/>
              </a:ext>
            </a:extLst>
          </p:cNvPr>
          <p:cNvSpPr/>
          <p:nvPr/>
        </p:nvSpPr>
        <p:spPr>
          <a:xfrm>
            <a:off x="901816" y="2139041"/>
            <a:ext cx="2540452" cy="10796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하반신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군데 군데 피와 먼지가 묻어 있는 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전투복 하의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EF7EE2A-2B0D-4945-940C-439ACC000012}"/>
              </a:ext>
            </a:extLst>
          </p:cNvPr>
          <p:cNvSpPr/>
          <p:nvPr/>
        </p:nvSpPr>
        <p:spPr>
          <a:xfrm>
            <a:off x="8458200" y="2139041"/>
            <a:ext cx="2771775" cy="128995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신발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기본적으로 검정색 전투화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먼지가 묻어 있으며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끈이 느슨하게 풀려 있음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074" name="Picture 2" descr="전투화끈/군화끈/신발끈 - 800원 | 택티컬아웃도어 넷피엑스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3610542"/>
            <a:ext cx="1235012" cy="123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9" b="100000" l="7143" r="99451"/>
                    </a14:imgEffect>
                  </a14:imgLayer>
                </a14:imgProps>
              </a:ext>
            </a:extLst>
          </a:blip>
          <a:srcRect t="56051"/>
          <a:stretch/>
        </p:blipFill>
        <p:spPr>
          <a:xfrm>
            <a:off x="3987600" y="1280510"/>
            <a:ext cx="4064400" cy="3567584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09026D1-EACA-4160-B496-E6DF5A64CAD3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591300" y="2784021"/>
            <a:ext cx="1866900" cy="16530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C9403DC-7AA1-4B98-9CEE-BBC2AD0BDF48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442268" y="2139041"/>
            <a:ext cx="2110807" cy="5398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709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41D9335-50FA-405A-A6CE-4E67FBB4D783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E6EFC-4A69-4FCC-8B2C-66F4CD58F98F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스토리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63B5D8-758F-4F64-ABC2-F4E2864B8D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3" r="21243"/>
          <a:stretch/>
        </p:blipFill>
        <p:spPr>
          <a:xfrm>
            <a:off x="0" y="1783382"/>
            <a:ext cx="5641675" cy="380881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03C84D7-E16E-4A5D-A571-C056B6149E19}"/>
              </a:ext>
            </a:extLst>
          </p:cNvPr>
          <p:cNvSpPr/>
          <p:nvPr/>
        </p:nvSpPr>
        <p:spPr>
          <a:xfrm>
            <a:off x="5037827" y="2211353"/>
            <a:ext cx="7154174" cy="2951163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>
              <a:lnSpc>
                <a:spcPct val="150000"/>
              </a:lnSpc>
            </a:pPr>
            <a:r>
              <a:rPr lang="ko-KR" altLang="en-US" sz="32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이별 그리고 이 세계</a:t>
            </a:r>
            <a:endParaRPr lang="en-US" altLang="ko-KR" sz="3200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태어나자마자 버려져 전쟁터에서 자란 그는 전장이 집이었고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동료들이 가족이었다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하지만 가혹한 전장에서 살아남는 동료들은 극소수였고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극소수의 동료들 마저 반복되는 전장 속에서 죽어갔다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이러한 상황에 그는 </a:t>
            </a:r>
            <a:r>
              <a:rPr lang="ko-KR" altLang="en-US" sz="1400" b="1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정신적으로도 육체적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으로도 지쳐 버렸다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완전히 지쳐버린 그는 적이 폭격을 가한다는 정보를 듣고도 피하지 않았다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곧 폭격이 가해졌고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폭격 속에서 동료들을 만나길 빌었지만 폭격이 끝났을 때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전혀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세계에 떨어져 있었다</a:t>
            </a:r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7265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41D9335-50FA-405A-A6CE-4E67FBB4D783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E6EFC-4A69-4FCC-8B2C-66F4CD58F98F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스토리</a:t>
            </a:r>
          </a:p>
        </p:txBody>
      </p:sp>
      <p:pic>
        <p:nvPicPr>
          <p:cNvPr id="11" name="Picture 2" descr="스크랩] 의인은 일곱번 넘어져도 다시 일어나려니와 - 동영상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7"/>
          <a:stretch/>
        </p:blipFill>
        <p:spPr bwMode="auto">
          <a:xfrm>
            <a:off x="-2" y="1783388"/>
            <a:ext cx="5641978" cy="380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81674F4-1752-4F3B-8DC0-74C41AE2D806}"/>
              </a:ext>
            </a:extLst>
          </p:cNvPr>
          <p:cNvSpPr/>
          <p:nvPr/>
        </p:nvSpPr>
        <p:spPr>
          <a:xfrm>
            <a:off x="5037826" y="2222524"/>
            <a:ext cx="7154174" cy="2951163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>
              <a:lnSpc>
                <a:spcPct val="150000"/>
              </a:lnSpc>
            </a:pPr>
            <a:r>
              <a:rPr lang="ko-KR" altLang="en-US" sz="32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이름</a:t>
            </a:r>
            <a:endParaRPr lang="en-US" altLang="ko-KR" sz="3200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그가 발견된 곳은 광기의 사막으로 마침 그 곳을 지나가던 </a:t>
            </a:r>
            <a:r>
              <a:rPr lang="ko-KR" altLang="en-US" sz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마빈에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의해 구해졌다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마빈은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몇 번이나 그의 이름을 물어보았지만 그는 괴로운 표정을 지으며 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나는 그저 죄인이라 말할 뿐이었다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한동안 </a:t>
            </a:r>
            <a:r>
              <a:rPr lang="ko-KR" altLang="en-US" sz="1400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마빈과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함께 행동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하며 </a:t>
            </a:r>
            <a:r>
              <a:rPr lang="ko-KR" altLang="en-US" sz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마빈이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소중한 것을 지키기 위해 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노력하는 것을 계속 지켜 보며 깨달았다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나는 나태 해서 지키지 못했다는 것을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다짐을 잊지 않기 위해 그는 이 세계에서 </a:t>
            </a:r>
            <a:r>
              <a:rPr lang="ko-KR" altLang="en-US" sz="1400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슬로스라는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이름으로 살아가기로 결정한다</a:t>
            </a:r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5349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3FBF39-82E0-4493-90A9-389E04DC2ACD}"/>
              </a:ext>
            </a:extLst>
          </p:cNvPr>
          <p:cNvSpPr/>
          <p:nvPr/>
        </p:nvSpPr>
        <p:spPr>
          <a:xfrm>
            <a:off x="0" y="3429000"/>
            <a:ext cx="12192000" cy="2952749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1.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캐릭터 </a:t>
            </a:r>
            <a:r>
              <a:rPr lang="ko-KR" altLang="en-US" dirty="0" err="1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스테이터스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체력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방어력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 감소 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4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가지의 수치는 기존 유니크 탱커 캐릭터를 기준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공격력과 방어력의 비율은 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지 속성 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탱커인 크레이그를 참고하여 설정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2.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파티 버프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파티 시너지와 컨셉을 살려 파티 버프 설정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20FECD6-400D-4C4E-9254-7E246C1B7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083" y="1277466"/>
            <a:ext cx="5121084" cy="36213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보유 능력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6597283" y="1666528"/>
            <a:ext cx="1852301" cy="1514476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6335346" y="1422687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597282" y="3424845"/>
            <a:ext cx="1852301" cy="762987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335346" y="3239107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659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5BD420-B240-4082-88FD-6F5A880D06E5}"/>
              </a:ext>
            </a:extLst>
          </p:cNvPr>
          <p:cNvSpPr/>
          <p:nvPr/>
        </p:nvSpPr>
        <p:spPr>
          <a:xfrm>
            <a:off x="1" y="3429000"/>
            <a:ext cx="12192000" cy="2952750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3.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착용 가능 장비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 감소 수치가 붙는 </a:t>
            </a:r>
            <a:r>
              <a:rPr lang="ko-KR" altLang="en-US" sz="1400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건틀렛을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착용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 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탱커로써 더욱 튼튼하게끔 설정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9BEC2FB-2B3F-4C2E-9C0B-C8E700450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133" y="1278317"/>
            <a:ext cx="5121084" cy="36213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보유 능력</a:t>
            </a:r>
          </a:p>
        </p:txBody>
      </p:sp>
      <p:sp>
        <p:nvSpPr>
          <p:cNvPr id="16" name="모서리가 둥근 직사각형 10">
            <a:extLst>
              <a:ext uri="{FF2B5EF4-FFF2-40B4-BE49-F238E27FC236}">
                <a16:creationId xmlns:a16="http://schemas.microsoft.com/office/drawing/2014/main" id="{E30C9792-3F27-4712-87BF-C444D9D46AFD}"/>
              </a:ext>
            </a:extLst>
          </p:cNvPr>
          <p:cNvSpPr/>
          <p:nvPr/>
        </p:nvSpPr>
        <p:spPr>
          <a:xfrm>
            <a:off x="8510684" y="1667379"/>
            <a:ext cx="2984500" cy="718657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8EEAC48-9953-49FA-B6AD-8E253633F08C}"/>
              </a:ext>
            </a:extLst>
          </p:cNvPr>
          <p:cNvSpPr/>
          <p:nvPr/>
        </p:nvSpPr>
        <p:spPr>
          <a:xfrm>
            <a:off x="8324946" y="1423538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882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5BD420-B240-4082-88FD-6F5A880D06E5}"/>
              </a:ext>
            </a:extLst>
          </p:cNvPr>
          <p:cNvSpPr/>
          <p:nvPr/>
        </p:nvSpPr>
        <p:spPr>
          <a:xfrm>
            <a:off x="1" y="3429000"/>
            <a:ext cx="12192000" cy="2952750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4.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일반 공격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공격은 공격 시 마다 앞으로 전진하여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도발 범위 안으로 쉽게 들어올 수 있게 하며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탱커의 필수 스킬인 범위 도발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주어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다수의 적을 도발하여 적들의 공격으로부터 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	    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아군 원거리 딜러를 보호가 가능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하게 설정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9BEC2FB-2B3F-4C2E-9C0B-C8E700450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133" y="1277039"/>
            <a:ext cx="5121084" cy="36213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보유 능력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8510684" y="2416239"/>
            <a:ext cx="2984500" cy="584469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8324946" y="2135610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8832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5BD420-B240-4082-88FD-6F5A880D06E5}"/>
              </a:ext>
            </a:extLst>
          </p:cNvPr>
          <p:cNvSpPr/>
          <p:nvPr/>
        </p:nvSpPr>
        <p:spPr>
          <a:xfrm>
            <a:off x="1" y="3452570"/>
            <a:ext cx="12192000" cy="2929180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5. </a:t>
            </a:r>
            <a:r>
              <a:rPr lang="ko-KR" altLang="en-US" dirty="0" err="1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연계기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주로 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사용 하기 때문에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지속성 캐릭터와의 </a:t>
            </a:r>
            <a:r>
              <a:rPr lang="ko-KR" altLang="en-US" sz="1400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연계기가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이어지기 쉽게 설정</a:t>
            </a: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6.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특수 능력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살아있는 팀원의 수에 비례하여 방어력을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증가 시켜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전열에서 더 오래 버틸 수 있게 설계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9BEC2FB-2B3F-4C2E-9C0B-C8E700450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559" y="1277039"/>
            <a:ext cx="5121084" cy="36213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보유 능력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8537843" y="3025208"/>
            <a:ext cx="2984500" cy="65722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352105" y="2748392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537843" y="3949133"/>
            <a:ext cx="2984500" cy="65722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352105" y="3672317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3133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4CA636-BBF2-4F30-91C4-962B546E59B3}"/>
              </a:ext>
            </a:extLst>
          </p:cNvPr>
          <p:cNvSpPr/>
          <p:nvPr/>
        </p:nvSpPr>
        <p:spPr>
          <a:xfrm>
            <a:off x="0" y="3429000"/>
            <a:ext cx="12192000" cy="2952750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1.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무기 종류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탱커에게 유용한 옵션인</a:t>
            </a:r>
            <a:r>
              <a:rPr lang="ko-KR" altLang="en-US" sz="12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 감소</a:t>
            </a:r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붙는</a:t>
            </a: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건틀렛</a:t>
            </a:r>
            <a:r>
              <a:rPr lang="ko-KR" altLang="en-US" sz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무기 설정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2.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옵션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 옵션을 최소화 하고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강인함에 관련된 </a:t>
            </a: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옵션을 극대화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 탱커에 알맞게끔 설정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5BE0E9-4253-4EAD-A307-A1903F41823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2FD440-C732-4119-97D8-5E3691D31A9E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전용 무기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6A36EC5-1DF5-47C7-B67B-5C44D60A7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822" y="1277466"/>
            <a:ext cx="5193664" cy="3759920"/>
          </a:xfrm>
          <a:prstGeom prst="rect">
            <a:avLst/>
          </a:prstGeom>
        </p:spPr>
      </p:pic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43F6C39A-192D-4988-8E15-9505468215A3}"/>
              </a:ext>
            </a:extLst>
          </p:cNvPr>
          <p:cNvSpPr/>
          <p:nvPr/>
        </p:nvSpPr>
        <p:spPr>
          <a:xfrm>
            <a:off x="7092124" y="1872779"/>
            <a:ext cx="520700" cy="27622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A6F7126-97BD-43B7-A834-9A3C4664949E}"/>
              </a:ext>
            </a:extLst>
          </p:cNvPr>
          <p:cNvSpPr/>
          <p:nvPr/>
        </p:nvSpPr>
        <p:spPr>
          <a:xfrm>
            <a:off x="6851402" y="1570501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모서리가 둥근 직사각형 5">
            <a:extLst>
              <a:ext uri="{FF2B5EF4-FFF2-40B4-BE49-F238E27FC236}">
                <a16:creationId xmlns:a16="http://schemas.microsoft.com/office/drawing/2014/main" id="{D280C586-D5AD-4D03-87B1-6C37E1DC09E2}"/>
              </a:ext>
            </a:extLst>
          </p:cNvPr>
          <p:cNvSpPr/>
          <p:nvPr/>
        </p:nvSpPr>
        <p:spPr>
          <a:xfrm>
            <a:off x="6591138" y="2149004"/>
            <a:ext cx="2435859" cy="1289050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AB01E0F-EB6B-4CF7-B474-D755269108DB}"/>
              </a:ext>
            </a:extLst>
          </p:cNvPr>
          <p:cNvSpPr/>
          <p:nvPr/>
        </p:nvSpPr>
        <p:spPr>
          <a:xfrm>
            <a:off x="6405026" y="1986284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5361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5D598D-A4A2-40EB-8684-5A73C70B6E87}"/>
              </a:ext>
            </a:extLst>
          </p:cNvPr>
          <p:cNvSpPr/>
          <p:nvPr/>
        </p:nvSpPr>
        <p:spPr>
          <a:xfrm>
            <a:off x="0" y="3429001"/>
            <a:ext cx="12192000" cy="2952750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3.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전용 무기 효과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탱커들과 똑같은 범위의 </a:t>
            </a:r>
            <a:r>
              <a:rPr lang="ko-KR" altLang="en-US" sz="16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도발을</a:t>
            </a:r>
            <a:r>
              <a:rPr lang="en-US" altLang="ko-KR" sz="16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강화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시켜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탱커로서 입지를 다질 수 있게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4. 5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초월 시 부가 옵션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초월 시 얻는 옵션을 방어력으로 설정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초월 하며 더 단단한 탱커로 발돋움 가능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6A36EC5-1DF5-47C7-B67B-5C44D60A7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822" y="1277466"/>
            <a:ext cx="5193664" cy="375992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95BE0E9-4253-4EAD-A307-A1903F41823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2FD440-C732-4119-97D8-5E3691D31A9E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전용 무기</a:t>
            </a:r>
          </a:p>
        </p:txBody>
      </p:sp>
      <p:sp>
        <p:nvSpPr>
          <p:cNvPr id="13" name="모서리가 둥근 직사각형 5">
            <a:extLst>
              <a:ext uri="{FF2B5EF4-FFF2-40B4-BE49-F238E27FC236}">
                <a16:creationId xmlns:a16="http://schemas.microsoft.com/office/drawing/2014/main" id="{FBDB60E3-244F-446B-8E51-CFD584F585DE}"/>
              </a:ext>
            </a:extLst>
          </p:cNvPr>
          <p:cNvSpPr/>
          <p:nvPr/>
        </p:nvSpPr>
        <p:spPr>
          <a:xfrm>
            <a:off x="6595769" y="3951968"/>
            <a:ext cx="2435859" cy="284160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5">
            <a:extLst>
              <a:ext uri="{FF2B5EF4-FFF2-40B4-BE49-F238E27FC236}">
                <a16:creationId xmlns:a16="http://schemas.microsoft.com/office/drawing/2014/main" id="{3834F612-B75C-4C04-9C05-3E8132C929D7}"/>
              </a:ext>
            </a:extLst>
          </p:cNvPr>
          <p:cNvSpPr/>
          <p:nvPr/>
        </p:nvSpPr>
        <p:spPr>
          <a:xfrm>
            <a:off x="6595769" y="3426824"/>
            <a:ext cx="2435859" cy="525144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4546185-B927-4B92-8BA9-D488FAD8D665}"/>
              </a:ext>
            </a:extLst>
          </p:cNvPr>
          <p:cNvSpPr/>
          <p:nvPr/>
        </p:nvSpPr>
        <p:spPr>
          <a:xfrm>
            <a:off x="6355076" y="3210289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D95F982-4D1F-4674-9E50-C721329A9450}"/>
              </a:ext>
            </a:extLst>
          </p:cNvPr>
          <p:cNvSpPr/>
          <p:nvPr/>
        </p:nvSpPr>
        <p:spPr>
          <a:xfrm>
            <a:off x="6367113" y="3668869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5592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B7E1510-2AE8-4E2D-BF68-0789DA47A682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91F65-E84C-4747-80CD-7440D3EDD56B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기존 유니크 영웅 풀 분석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143028"/>
              </p:ext>
            </p:extLst>
          </p:nvPr>
        </p:nvGraphicFramePr>
        <p:xfrm>
          <a:off x="2357649" y="1268414"/>
          <a:ext cx="7483464" cy="316864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831496">
                  <a:extLst>
                    <a:ext uri="{9D8B030D-6E8A-4147-A177-3AD203B41FA5}">
                      <a16:colId xmlns:a16="http://schemas.microsoft.com/office/drawing/2014/main" val="1437503449"/>
                    </a:ext>
                  </a:extLst>
                </a:gridCol>
                <a:gridCol w="831496">
                  <a:extLst>
                    <a:ext uri="{9D8B030D-6E8A-4147-A177-3AD203B41FA5}">
                      <a16:colId xmlns:a16="http://schemas.microsoft.com/office/drawing/2014/main" val="2864718913"/>
                    </a:ext>
                  </a:extLst>
                </a:gridCol>
                <a:gridCol w="831496">
                  <a:extLst>
                    <a:ext uri="{9D8B030D-6E8A-4147-A177-3AD203B41FA5}">
                      <a16:colId xmlns:a16="http://schemas.microsoft.com/office/drawing/2014/main" val="2363762473"/>
                    </a:ext>
                  </a:extLst>
                </a:gridCol>
                <a:gridCol w="831496">
                  <a:extLst>
                    <a:ext uri="{9D8B030D-6E8A-4147-A177-3AD203B41FA5}">
                      <a16:colId xmlns:a16="http://schemas.microsoft.com/office/drawing/2014/main" val="468549578"/>
                    </a:ext>
                  </a:extLst>
                </a:gridCol>
                <a:gridCol w="831496">
                  <a:extLst>
                    <a:ext uri="{9D8B030D-6E8A-4147-A177-3AD203B41FA5}">
                      <a16:colId xmlns:a16="http://schemas.microsoft.com/office/drawing/2014/main" val="1400762953"/>
                    </a:ext>
                  </a:extLst>
                </a:gridCol>
                <a:gridCol w="831496">
                  <a:extLst>
                    <a:ext uri="{9D8B030D-6E8A-4147-A177-3AD203B41FA5}">
                      <a16:colId xmlns:a16="http://schemas.microsoft.com/office/drawing/2014/main" val="1180762644"/>
                    </a:ext>
                  </a:extLst>
                </a:gridCol>
                <a:gridCol w="831496">
                  <a:extLst>
                    <a:ext uri="{9D8B030D-6E8A-4147-A177-3AD203B41FA5}">
                      <a16:colId xmlns:a16="http://schemas.microsoft.com/office/drawing/2014/main" val="872338921"/>
                    </a:ext>
                  </a:extLst>
                </a:gridCol>
                <a:gridCol w="831496">
                  <a:extLst>
                    <a:ext uri="{9D8B030D-6E8A-4147-A177-3AD203B41FA5}">
                      <a16:colId xmlns:a16="http://schemas.microsoft.com/office/drawing/2014/main" val="826674788"/>
                    </a:ext>
                  </a:extLst>
                </a:gridCol>
                <a:gridCol w="831496">
                  <a:extLst>
                    <a:ext uri="{9D8B030D-6E8A-4147-A177-3AD203B41FA5}">
                      <a16:colId xmlns:a16="http://schemas.microsoft.com/office/drawing/2014/main" val="1872630068"/>
                    </a:ext>
                  </a:extLst>
                </a:gridCol>
              </a:tblGrid>
              <a:tr h="4526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탱커</a:t>
                      </a:r>
                    </a:p>
                  </a:txBody>
                  <a:tcPr marL="67933" marR="67933" marT="33967" marB="33967" anchor="ctr" anchorCtr="1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전사</a:t>
                      </a:r>
                    </a:p>
                  </a:txBody>
                  <a:tcPr marL="67933" marR="67933" marT="33967" marB="33967" anchor="ctr" anchorCtr="1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원거리</a:t>
                      </a:r>
                    </a:p>
                  </a:txBody>
                  <a:tcPr marL="67933" marR="67933" marT="33967" marB="33967" anchor="ctr" anchorCtr="1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</a:t>
                      </a:r>
                      <a:r>
                        <a:rPr lang="ko-KR" altLang="en-US" sz="12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지원가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탱커</a:t>
                      </a:r>
                    </a:p>
                  </a:txBody>
                  <a:tcPr marL="67933" marR="67933" marT="33967" marB="33967" anchor="ctr" anchorCtr="1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전사</a:t>
                      </a:r>
                    </a:p>
                  </a:txBody>
                  <a:tcPr marL="67933" marR="67933" marT="33967" marB="33967" anchor="ctr" anchorCtr="1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원거리</a:t>
                      </a:r>
                    </a:p>
                  </a:txBody>
                  <a:tcPr marL="67933" marR="67933" marT="33967" marB="33967" anchor="ctr" anchorCtr="1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</a:t>
                      </a:r>
                      <a:r>
                        <a:rPr lang="ko-KR" altLang="en-US" sz="12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지원가</a:t>
                      </a:r>
                      <a:endParaRPr lang="en-US" altLang="ko-KR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76191528"/>
                  </a:ext>
                </a:extLst>
              </a:tr>
              <a:tr h="4526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 속성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057742"/>
                  </a:ext>
                </a:extLst>
              </a:tr>
              <a:tr h="452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 속성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33" marR="67933" marT="33967" marB="33967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4485660"/>
                  </a:ext>
                </a:extLst>
              </a:tr>
              <a:tr h="4526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 속성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2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광 속성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33" marR="67933" marT="33967" marB="33967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26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무 속성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2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암 속성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33" marR="67933" marT="33967" marB="33967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CF87266B-A790-4E6B-BB9F-C3D1F8852E75}"/>
              </a:ext>
            </a:extLst>
          </p:cNvPr>
          <p:cNvSpPr/>
          <p:nvPr/>
        </p:nvSpPr>
        <p:spPr>
          <a:xfrm>
            <a:off x="1" y="5084767"/>
            <a:ext cx="12192000" cy="1296983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전체 유니크 영웅의 포지션 별 영웅 현황을 보아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 속성과 지 속성의 포지션 밸런스가 가장 맞지 않음</a:t>
            </a: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타 속성의 영웅 현황은 대체로 골고루 분포가 되어 있으나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 속성과 지 속성은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존재 하지 않는 포지션이 </a:t>
            </a:r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가지가 존재</a:t>
            </a: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713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5D598D-A4A2-40EB-8684-5A73C70B6E87}"/>
              </a:ext>
            </a:extLst>
          </p:cNvPr>
          <p:cNvSpPr/>
          <p:nvPr/>
        </p:nvSpPr>
        <p:spPr>
          <a:xfrm>
            <a:off x="0" y="3429001"/>
            <a:ext cx="12192000" cy="2952750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5.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보조 옵션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기술 충전 옵션을 주어 짧은 충전 시간의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스킬을 더 자주 사용하게 만들어 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근접한 적의 공격을 자주 끊을 수 있게 설정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6A36EC5-1DF5-47C7-B67B-5C44D60A7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822" y="1277466"/>
            <a:ext cx="5193664" cy="375992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95BE0E9-4253-4EAD-A307-A1903F41823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2FD440-C732-4119-97D8-5E3691D31A9E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전용 무기</a:t>
            </a:r>
          </a:p>
        </p:txBody>
      </p:sp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id="{E39D5AAA-0B30-4B7F-ABC6-84F2256B2583}"/>
              </a:ext>
            </a:extLst>
          </p:cNvPr>
          <p:cNvSpPr/>
          <p:nvPr/>
        </p:nvSpPr>
        <p:spPr>
          <a:xfrm>
            <a:off x="6585423" y="4330263"/>
            <a:ext cx="2446206" cy="37147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E908E3A-9881-4FAC-AFB0-21727317D017}"/>
              </a:ext>
            </a:extLst>
          </p:cNvPr>
          <p:cNvSpPr/>
          <p:nvPr/>
        </p:nvSpPr>
        <p:spPr>
          <a:xfrm>
            <a:off x="6371876" y="4113729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796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9E6ECD-C724-42DC-ABB0-5BC29A5D9AF0}"/>
              </a:ext>
            </a:extLst>
          </p:cNvPr>
          <p:cNvSpPr/>
          <p:nvPr/>
        </p:nvSpPr>
        <p:spPr>
          <a:xfrm>
            <a:off x="1" y="5084763"/>
            <a:ext cx="12192000" cy="1295277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공격 모션의 컨셉은 권투가 베이스이며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데빌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메이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크라이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시리즈의 베오울프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길가메쉬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같은 무기들과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던전 앤 파이터에서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인파이터의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공격 모션을 모티브로 작업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42342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공격 모션 모티브</a:t>
            </a:r>
          </a:p>
        </p:txBody>
      </p:sp>
      <p:pic>
        <p:nvPicPr>
          <p:cNvPr id="1028" name="Picture 4" descr="vw72eV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424" y="1272391"/>
            <a:ext cx="2644775" cy="316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t1.daumcdn.net/cfile/blog/127A9C01493121C74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9" b="89823" l="8304" r="89792">
                        <a14:foregroundMark x1="23010" y1="46521" x2="9516" y2="61163"/>
                        <a14:foregroundMark x1="8304" y1="68120" x2="8304" y2="68120"/>
                        <a14:foregroundMark x1="74048" y1="72897" x2="74048" y2="72897"/>
                        <a14:foregroundMark x1="73010" y1="72274" x2="77336" y2="72274"/>
                        <a14:foregroundMark x1="82872" y1="37175" x2="63841" y2="45275"/>
                        <a14:foregroundMark x1="86851" y1="38422" x2="86851" y2="38422"/>
                        <a14:foregroundMark x1="88235" y1="38422" x2="88235" y2="38422"/>
                        <a14:foregroundMark x1="8824" y1="62409" x2="8824" y2="62409"/>
                        <a14:foregroundMark x1="56747" y1="38629" x2="56747" y2="38629"/>
                        <a14:foregroundMark x1="8651" y1="63448" x2="8651" y2="63448"/>
                        <a14:foregroundMark x1="28201" y1="80789" x2="28201" y2="80789"/>
                        <a14:foregroundMark x1="28028" y1="79232" x2="26471" y2="83074"/>
                        <a14:foregroundMark x1="79585" y1="73209" x2="79585" y2="73209"/>
                        <a14:foregroundMark x1="65917" y1="72274" x2="70415" y2="72378"/>
                        <a14:foregroundMark x1="65571" y1="72690" x2="72318" y2="723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967" b="8322"/>
          <a:stretch/>
        </p:blipFill>
        <p:spPr bwMode="auto">
          <a:xfrm>
            <a:off x="6829426" y="1276033"/>
            <a:ext cx="2587576" cy="330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45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9E6ECD-C724-42DC-ABB0-5BC29A5D9AF0}"/>
              </a:ext>
            </a:extLst>
          </p:cNvPr>
          <p:cNvSpPr/>
          <p:nvPr/>
        </p:nvSpPr>
        <p:spPr>
          <a:xfrm>
            <a:off x="1" y="5084763"/>
            <a:ext cx="12192000" cy="1296987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공격 모션의 시간과 충전 시간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 등을 표로 변환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78573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공격 모션 테이블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656420"/>
              </p:ext>
            </p:extLst>
          </p:nvPr>
        </p:nvGraphicFramePr>
        <p:xfrm>
          <a:off x="843482" y="1268413"/>
          <a:ext cx="10500521" cy="316864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922636">
                  <a:extLst>
                    <a:ext uri="{9D8B030D-6E8A-4147-A177-3AD203B41FA5}">
                      <a16:colId xmlns:a16="http://schemas.microsoft.com/office/drawing/2014/main" val="1437503449"/>
                    </a:ext>
                  </a:extLst>
                </a:gridCol>
                <a:gridCol w="1481116">
                  <a:extLst>
                    <a:ext uri="{9D8B030D-6E8A-4147-A177-3AD203B41FA5}">
                      <a16:colId xmlns:a16="http://schemas.microsoft.com/office/drawing/2014/main" val="2864718913"/>
                    </a:ext>
                  </a:extLst>
                </a:gridCol>
                <a:gridCol w="1481116">
                  <a:extLst>
                    <a:ext uri="{9D8B030D-6E8A-4147-A177-3AD203B41FA5}">
                      <a16:colId xmlns:a16="http://schemas.microsoft.com/office/drawing/2014/main" val="2363762473"/>
                    </a:ext>
                  </a:extLst>
                </a:gridCol>
                <a:gridCol w="1087468">
                  <a:extLst>
                    <a:ext uri="{9D8B030D-6E8A-4147-A177-3AD203B41FA5}">
                      <a16:colId xmlns:a16="http://schemas.microsoft.com/office/drawing/2014/main" val="468549578"/>
                    </a:ext>
                  </a:extLst>
                </a:gridCol>
                <a:gridCol w="1087468">
                  <a:extLst>
                    <a:ext uri="{9D8B030D-6E8A-4147-A177-3AD203B41FA5}">
                      <a16:colId xmlns:a16="http://schemas.microsoft.com/office/drawing/2014/main" val="1400762953"/>
                    </a:ext>
                  </a:extLst>
                </a:gridCol>
                <a:gridCol w="1087468">
                  <a:extLst>
                    <a:ext uri="{9D8B030D-6E8A-4147-A177-3AD203B41FA5}">
                      <a16:colId xmlns:a16="http://schemas.microsoft.com/office/drawing/2014/main" val="1180762644"/>
                    </a:ext>
                  </a:extLst>
                </a:gridCol>
                <a:gridCol w="3353249">
                  <a:extLst>
                    <a:ext uri="{9D8B030D-6E8A-4147-A177-3AD203B41FA5}">
                      <a16:colId xmlns:a16="http://schemas.microsoft.com/office/drawing/2014/main" val="872338921"/>
                    </a:ext>
                  </a:extLst>
                </a:gridCol>
              </a:tblGrid>
              <a:tr h="528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ID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Motion_Name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Motion_Time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Charge_Time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Range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Looping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Description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extLst>
                  <a:ext uri="{0D108BD9-81ED-4DB2-BD59-A6C34878D82A}">
                    <a16:rowId xmlns:a16="http://schemas.microsoft.com/office/drawing/2014/main" val="3276191528"/>
                  </a:ext>
                </a:extLst>
              </a:tr>
              <a:tr h="528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Int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string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float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float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string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bool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string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057742"/>
                  </a:ext>
                </a:extLst>
              </a:tr>
              <a:tr h="5281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137701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Normal_Atk01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0.15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0.0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4x3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TRUE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오른손 잽 </a:t>
                      </a:r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공격 대상에게 </a:t>
                      </a:r>
                      <a:r>
                        <a:rPr lang="ko-KR" altLang="en-US" sz="9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스탭을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내딛으며 빠르게 공격하는 모션</a:t>
                      </a:r>
                      <a:b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왼손 스트레이트 </a:t>
                      </a:r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제자리에 멈춰 공격 대상에게 공격하는 모션</a:t>
                      </a:r>
                    </a:p>
                  </a:txBody>
                  <a:tcPr marL="7851" marR="7851" marT="7851" marB="0" anchor="ctr"/>
                </a:tc>
                <a:extLst>
                  <a:ext uri="{0D108BD9-81ED-4DB2-BD59-A6C34878D82A}">
                    <a16:rowId xmlns:a16="http://schemas.microsoft.com/office/drawing/2014/main" val="4154485660"/>
                  </a:ext>
                </a:extLst>
              </a:tr>
              <a:tr h="528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137702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Normal_Atk02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0.1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6.0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8x8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11x11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FALSE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큰 소리를 내어 주변의 적을 도발하고</a:t>
                      </a:r>
                      <a:b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적의 방어력을 </a:t>
                      </a:r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초간 </a:t>
                      </a:r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20% 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감소 시킵니다</a:t>
                      </a:r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</a:txBody>
                  <a:tcPr marL="7851" marR="7851" marT="7851" marB="0" anchor="ctr"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1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137703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Weapon_Skill</a:t>
                      </a:r>
                      <a:endParaRPr lang="ko-KR" altLang="en-US" sz="10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0.2</a:t>
                      </a:r>
                      <a:endParaRPr lang="ko-KR" altLang="en-US" sz="10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7.0</a:t>
                      </a:r>
                      <a:endParaRPr lang="ko-KR" altLang="en-US" sz="10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5x3</a:t>
                      </a:r>
                      <a:endParaRPr lang="ko-KR" altLang="en-US" sz="10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FALSE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오른팔을 아래에서 위로 크게 휘둘러</a:t>
                      </a:r>
                      <a:b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적을 가격하는 모션</a:t>
                      </a:r>
                    </a:p>
                  </a:txBody>
                  <a:tcPr marL="7851" marR="7851" marT="7851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137704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lnB>
                      <a:noFill/>
                    </a:lnB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Chain_Skill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lnB>
                      <a:noFill/>
                    </a:lnB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0.3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lnB>
                      <a:noFill/>
                    </a:lnB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20.0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lnB>
                      <a:noFill/>
                    </a:lnB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15x15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lnB>
                      <a:noFill/>
                    </a:lnB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FALSE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lnB>
                      <a:noFill/>
                    </a:lnB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떠있는 적을 왼손으로 다시 쳐 올린 후</a:t>
                      </a:r>
                      <a:b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내려찍으며 착지</a:t>
                      </a:r>
                      <a:b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착지와 함께 다운 상태로 전환</a:t>
                      </a:r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7851" marR="7851" marT="7851" marB="0" anchor="ctr">
                    <a:lnB>
                      <a:noFill/>
                    </a:lnB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37804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9E6ECD-C724-42DC-ABB0-5BC29A5D9AF0}"/>
              </a:ext>
            </a:extLst>
          </p:cNvPr>
          <p:cNvSpPr/>
          <p:nvPr/>
        </p:nvSpPr>
        <p:spPr>
          <a:xfrm>
            <a:off x="1" y="5084763"/>
            <a:ext cx="12192000" cy="1296987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공격 모션</a:t>
            </a:r>
            <a:endParaRPr lang="en-US" altLang="ko-KR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1.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오른손 잽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 대상에게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스탭을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내딛으며 빠르게 공격하는 모션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2.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왼손 스트레이트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제자리에 멈춰 공격 대상에게 공격하는 모션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공격 모션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569673" y="1276074"/>
            <a:ext cx="7061174" cy="3160989"/>
            <a:chOff x="2428756" y="2035219"/>
            <a:chExt cx="4714994" cy="2085976"/>
          </a:xfrm>
        </p:grpSpPr>
        <p:pic>
          <p:nvPicPr>
            <p:cNvPr id="3074" name="Picture 2" descr="https://upload.wikimedia.org/wikipedia/commons/thumb/f/f5/Jab4.jpg/220px-Jab4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756" y="2035219"/>
              <a:ext cx="2095500" cy="2085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https://upload.wikimedia.org/wikipedia/commons/thumb/3/3c/Bloc_%C3%A9paule1.jpg/220px-Bloc_%C3%A9paule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8250" y="2035219"/>
              <a:ext cx="2095500" cy="2085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타원 7"/>
          <p:cNvSpPr/>
          <p:nvPr/>
        </p:nvSpPr>
        <p:spPr>
          <a:xfrm>
            <a:off x="6306889" y="1096482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2383935" y="1090336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707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공격 모션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4481546-8FDB-49C3-A4E8-D7178F7640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963721"/>
              </p:ext>
            </p:extLst>
          </p:nvPr>
        </p:nvGraphicFramePr>
        <p:xfrm>
          <a:off x="2547267" y="1268414"/>
          <a:ext cx="3167997" cy="31679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857">
                  <a:extLst>
                    <a:ext uri="{9D8B030D-6E8A-4147-A177-3AD203B41FA5}">
                      <a16:colId xmlns:a16="http://schemas.microsoft.com/office/drawing/2014/main" val="1108117625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961741916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1650640569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59233883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823817884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042706470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295294494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193378352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387378718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1625454559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768746180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1825838377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2856590753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483929292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623399204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1400335149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906039811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2277829242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1276003598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943360499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2497873734"/>
                    </a:ext>
                  </a:extLst>
                </a:gridCol>
              </a:tblGrid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348836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797405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24735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684167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3263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07975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40118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921197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4971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16891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06846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769077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94405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992959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18113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366145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04828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651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572249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62448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09224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6422D315-EC5F-4649-A654-87DF483542E0}"/>
              </a:ext>
            </a:extLst>
          </p:cNvPr>
          <p:cNvSpPr/>
          <p:nvPr/>
        </p:nvSpPr>
        <p:spPr>
          <a:xfrm>
            <a:off x="1" y="5084763"/>
            <a:ext cx="12192000" cy="1296987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기본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 시 적 캐릭터방향으로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4x3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 만큼 전진하며 공격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89AD881D-1D29-4E00-830C-0E8D4DF7724C}"/>
              </a:ext>
            </a:extLst>
          </p:cNvPr>
          <p:cNvCxnSpPr>
            <a:cxnSpLocks/>
          </p:cNvCxnSpPr>
          <p:nvPr/>
        </p:nvCxnSpPr>
        <p:spPr>
          <a:xfrm flipV="1">
            <a:off x="3893344" y="1107667"/>
            <a:ext cx="2667476" cy="1497422"/>
          </a:xfrm>
          <a:prstGeom prst="bentConnector3">
            <a:avLst>
              <a:gd name="adj1" fmla="val 36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1591D05-0D16-4F29-8354-6213BC75E491}"/>
              </a:ext>
            </a:extLst>
          </p:cNvPr>
          <p:cNvSpPr txBox="1"/>
          <p:nvPr/>
        </p:nvSpPr>
        <p:spPr>
          <a:xfrm>
            <a:off x="6713348" y="1038418"/>
            <a:ext cx="191630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공격 시간 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0.15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89D5575-A12C-4DBE-80FB-D1E29F082A4F}"/>
              </a:ext>
            </a:extLst>
          </p:cNvPr>
          <p:cNvSpPr/>
          <p:nvPr/>
        </p:nvSpPr>
        <p:spPr>
          <a:xfrm>
            <a:off x="6713348" y="2949302"/>
            <a:ext cx="32385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AD3340-3A73-4B0D-A7C0-FA3F00AEC96A}"/>
              </a:ext>
            </a:extLst>
          </p:cNvPr>
          <p:cNvSpPr txBox="1"/>
          <p:nvPr/>
        </p:nvSpPr>
        <p:spPr>
          <a:xfrm>
            <a:off x="7143359" y="3018894"/>
            <a:ext cx="118109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대상 캐릭터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8027BFD-B83C-4FB6-9C7D-69FC4F8B1CC9}"/>
              </a:ext>
            </a:extLst>
          </p:cNvPr>
          <p:cNvSpPr/>
          <p:nvPr/>
        </p:nvSpPr>
        <p:spPr>
          <a:xfrm>
            <a:off x="6713348" y="3615429"/>
            <a:ext cx="323850" cy="323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A5BBAF-418F-4D6F-A575-406D414B0B4F}"/>
              </a:ext>
            </a:extLst>
          </p:cNvPr>
          <p:cNvSpPr txBox="1"/>
          <p:nvPr/>
        </p:nvSpPr>
        <p:spPr>
          <a:xfrm>
            <a:off x="7143359" y="3685021"/>
            <a:ext cx="118109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 범위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CFA3401-DE12-47A8-86AE-84B8E2045649}"/>
              </a:ext>
            </a:extLst>
          </p:cNvPr>
          <p:cNvSpPr/>
          <p:nvPr/>
        </p:nvSpPr>
        <p:spPr>
          <a:xfrm>
            <a:off x="6713348" y="2283174"/>
            <a:ext cx="323850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64D0DA-4454-4874-8A0D-72DFAA423DFD}"/>
              </a:ext>
            </a:extLst>
          </p:cNvPr>
          <p:cNvSpPr txBox="1"/>
          <p:nvPr/>
        </p:nvSpPr>
        <p:spPr>
          <a:xfrm>
            <a:off x="7143359" y="2352766"/>
            <a:ext cx="118109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 캐릭터</a:t>
            </a:r>
          </a:p>
        </p:txBody>
      </p:sp>
    </p:spTree>
    <p:extLst>
      <p:ext uri="{BB962C8B-B14F-4D97-AF65-F5344CB8AC3E}">
        <p14:creationId xmlns:p14="http://schemas.microsoft.com/office/powerpoint/2010/main" val="441839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9E6ECD-C724-42DC-ABB0-5BC29A5D9AF0}"/>
              </a:ext>
            </a:extLst>
          </p:cNvPr>
          <p:cNvSpPr/>
          <p:nvPr/>
        </p:nvSpPr>
        <p:spPr>
          <a:xfrm>
            <a:off x="1" y="5084763"/>
            <a:ext cx="12192000" cy="1296987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특수 스킬</a:t>
            </a:r>
            <a:endParaRPr lang="en-US" altLang="ko-KR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함성을 질러 주변의 적을 도발하고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적의 방어력을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초간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20%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감소 시킵니다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파이팅 포즈에서 함성을 질러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붉은 색의 원형 이펙트가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0.1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초간 점점 흐려지다가 사라짐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공격 모션</a:t>
            </a:r>
          </a:p>
        </p:txBody>
      </p:sp>
      <p:pic>
        <p:nvPicPr>
          <p:cNvPr id="2052" name="Picture 4" descr="Lucidity :: 스킬 1. 함성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402" y="1268409"/>
            <a:ext cx="4224872" cy="316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img.inven.co.kr/column/jukz_pre_reporter_2012/2012040920233730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6" r="13080"/>
          <a:stretch/>
        </p:blipFill>
        <p:spPr bwMode="auto">
          <a:xfrm>
            <a:off x="1765424" y="1268408"/>
            <a:ext cx="3811224" cy="316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927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9E6ECD-C724-42DC-ABB0-5BC29A5D9AF0}"/>
              </a:ext>
            </a:extLst>
          </p:cNvPr>
          <p:cNvSpPr/>
          <p:nvPr/>
        </p:nvSpPr>
        <p:spPr>
          <a:xfrm>
            <a:off x="1" y="5084763"/>
            <a:ext cx="12192000" cy="1296987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 전용 무기 미 착용 시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9x9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범위의 도발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 전용 무기 착용 시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11x11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범위의 도발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쿨타임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6.0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공격 모션</a:t>
            </a:r>
          </a:p>
        </p:txBody>
      </p:sp>
      <p:graphicFrame>
        <p:nvGraphicFramePr>
          <p:cNvPr id="13" name="표 10">
            <a:extLst>
              <a:ext uri="{FF2B5EF4-FFF2-40B4-BE49-F238E27FC236}">
                <a16:creationId xmlns:a16="http://schemas.microsoft.com/office/drawing/2014/main" id="{AC9B99AB-DAC0-49C7-B737-DBC81AE854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123887"/>
              </p:ext>
            </p:extLst>
          </p:nvPr>
        </p:nvGraphicFramePr>
        <p:xfrm>
          <a:off x="6821102" y="1268414"/>
          <a:ext cx="3167745" cy="3168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845">
                  <a:extLst>
                    <a:ext uri="{9D8B030D-6E8A-4147-A177-3AD203B41FA5}">
                      <a16:colId xmlns:a16="http://schemas.microsoft.com/office/drawing/2014/main" val="1108117625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961741916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1650640569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59233883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823817884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042706470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295294494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193378352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387378718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1625454559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768746180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1825838377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2856590753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483929292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623399204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1400335149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906039811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2277829242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1276003598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943360499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2497873734"/>
                    </a:ext>
                  </a:extLst>
                </a:gridCol>
              </a:tblGrid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348836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79740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2473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68416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3263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0797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4011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92119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497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1689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06846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76907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9440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992959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18113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36614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0482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65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572249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6244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0922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651F2E3-ED46-4F5A-9588-C7A92DF7A7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085287"/>
              </p:ext>
            </p:extLst>
          </p:nvPr>
        </p:nvGraphicFramePr>
        <p:xfrm>
          <a:off x="561975" y="1268415"/>
          <a:ext cx="3167745" cy="3168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845">
                  <a:extLst>
                    <a:ext uri="{9D8B030D-6E8A-4147-A177-3AD203B41FA5}">
                      <a16:colId xmlns:a16="http://schemas.microsoft.com/office/drawing/2014/main" val="1108117625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961741916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1650640569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59233883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823817884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042706470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295294494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193378352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387378718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1625454559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768746180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1825838377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2856590753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483929292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623399204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1400335149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906039811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2277829242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1276003598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943360499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2497873734"/>
                    </a:ext>
                  </a:extLst>
                </a:gridCol>
              </a:tblGrid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348836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79740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2473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68416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3263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0797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4011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92119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497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1689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06846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76907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9440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992959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18113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36614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0482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65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572249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6244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09224"/>
                  </a:ext>
                </a:extLst>
              </a:tr>
            </a:tbl>
          </a:graphicData>
        </a:graphic>
      </p:graphicFrame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CC20C6DE-C2BB-466A-A110-EBF3215667BB}"/>
              </a:ext>
            </a:extLst>
          </p:cNvPr>
          <p:cNvCxnSpPr>
            <a:cxnSpLocks/>
          </p:cNvCxnSpPr>
          <p:nvPr/>
        </p:nvCxnSpPr>
        <p:spPr>
          <a:xfrm flipV="1">
            <a:off x="8487091" y="1115479"/>
            <a:ext cx="2078831" cy="889534"/>
          </a:xfrm>
          <a:prstGeom prst="bentConnector3">
            <a:avLst>
              <a:gd name="adj1" fmla="val -401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03BC57F-4B6B-4058-B295-EB3727CCA5F5}"/>
              </a:ext>
            </a:extLst>
          </p:cNvPr>
          <p:cNvSpPr txBox="1"/>
          <p:nvPr/>
        </p:nvSpPr>
        <p:spPr>
          <a:xfrm>
            <a:off x="10599655" y="976561"/>
            <a:ext cx="144264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무기 착용 시 범위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 도달 시간 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0.1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FA52800A-DF86-4178-A0AD-0BF1B1F3DE54}"/>
              </a:ext>
            </a:extLst>
          </p:cNvPr>
          <p:cNvCxnSpPr>
            <a:cxnSpLocks/>
          </p:cNvCxnSpPr>
          <p:nvPr/>
        </p:nvCxnSpPr>
        <p:spPr>
          <a:xfrm flipV="1">
            <a:off x="2212181" y="1184728"/>
            <a:ext cx="2466577" cy="965541"/>
          </a:xfrm>
          <a:prstGeom prst="bentConnector3">
            <a:avLst>
              <a:gd name="adj1" fmla="val 37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0CD9812-55EF-4821-9DF5-CFDA276621FE}"/>
              </a:ext>
            </a:extLst>
          </p:cNvPr>
          <p:cNvSpPr txBox="1"/>
          <p:nvPr/>
        </p:nvSpPr>
        <p:spPr>
          <a:xfrm>
            <a:off x="4723207" y="1048605"/>
            <a:ext cx="16215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무기 미 착용 시 범위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 도달 시간 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0.1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8027BFD-B83C-4FB6-9C7D-69FC4F8B1CC9}"/>
              </a:ext>
            </a:extLst>
          </p:cNvPr>
          <p:cNvSpPr/>
          <p:nvPr/>
        </p:nvSpPr>
        <p:spPr>
          <a:xfrm>
            <a:off x="4723208" y="3612865"/>
            <a:ext cx="323850" cy="323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A5BBAF-418F-4D6F-A575-406D414B0B4F}"/>
              </a:ext>
            </a:extLst>
          </p:cNvPr>
          <p:cNvSpPr txBox="1"/>
          <p:nvPr/>
        </p:nvSpPr>
        <p:spPr>
          <a:xfrm>
            <a:off x="5153219" y="3682457"/>
            <a:ext cx="118109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 범위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CFA3401-DE12-47A8-86AE-84B8E2045649}"/>
              </a:ext>
            </a:extLst>
          </p:cNvPr>
          <p:cNvSpPr/>
          <p:nvPr/>
        </p:nvSpPr>
        <p:spPr>
          <a:xfrm>
            <a:off x="4723208" y="2280610"/>
            <a:ext cx="323850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64D0DA-4454-4874-8A0D-72DFAA423DFD}"/>
              </a:ext>
            </a:extLst>
          </p:cNvPr>
          <p:cNvSpPr txBox="1"/>
          <p:nvPr/>
        </p:nvSpPr>
        <p:spPr>
          <a:xfrm>
            <a:off x="5153219" y="2350202"/>
            <a:ext cx="118109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 캐릭터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8027BFD-B83C-4FB6-9C7D-69FC4F8B1CC9}"/>
              </a:ext>
            </a:extLst>
          </p:cNvPr>
          <p:cNvSpPr/>
          <p:nvPr/>
        </p:nvSpPr>
        <p:spPr>
          <a:xfrm>
            <a:off x="10599655" y="3612865"/>
            <a:ext cx="323850" cy="323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A5BBAF-418F-4D6F-A575-406D414B0B4F}"/>
              </a:ext>
            </a:extLst>
          </p:cNvPr>
          <p:cNvSpPr txBox="1"/>
          <p:nvPr/>
        </p:nvSpPr>
        <p:spPr>
          <a:xfrm>
            <a:off x="11029666" y="3682686"/>
            <a:ext cx="1127403" cy="184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 범위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CFA3401-DE12-47A8-86AE-84B8E2045649}"/>
              </a:ext>
            </a:extLst>
          </p:cNvPr>
          <p:cNvSpPr/>
          <p:nvPr/>
        </p:nvSpPr>
        <p:spPr>
          <a:xfrm>
            <a:off x="10599655" y="2280610"/>
            <a:ext cx="323850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64D0DA-4454-4874-8A0D-72DFAA423DFD}"/>
              </a:ext>
            </a:extLst>
          </p:cNvPr>
          <p:cNvSpPr txBox="1"/>
          <p:nvPr/>
        </p:nvSpPr>
        <p:spPr>
          <a:xfrm>
            <a:off x="11029666" y="2350202"/>
            <a:ext cx="11274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 캐릭터</a:t>
            </a:r>
          </a:p>
        </p:txBody>
      </p:sp>
    </p:spTree>
    <p:extLst>
      <p:ext uri="{BB962C8B-B14F-4D97-AF65-F5344CB8AC3E}">
        <p14:creationId xmlns:p14="http://schemas.microsoft.com/office/powerpoint/2010/main" val="3804459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35D598D-A4A2-40EB-8684-5A73C70B6E87}"/>
              </a:ext>
            </a:extLst>
          </p:cNvPr>
          <p:cNvSpPr/>
          <p:nvPr/>
        </p:nvSpPr>
        <p:spPr>
          <a:xfrm>
            <a:off x="1" y="5084763"/>
            <a:ext cx="12192000" cy="1296987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전용 무기 스킬 공격 모션</a:t>
            </a:r>
            <a:endParaRPr lang="en-US" altLang="ko-KR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적에게 접근하여 오른팔을 아래에서 위로 크게 휘둘러 적을 가격하는 모션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공격 모션</a:t>
            </a:r>
          </a:p>
        </p:txBody>
      </p:sp>
      <p:pic>
        <p:nvPicPr>
          <p:cNvPr id="2050" name="Picture 2" descr="https://assets.clip-studio.com/en-us/description/1824475/img/50e1e4c9b4-d348-74bf-578f-42ea4fc82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001" y="1268413"/>
            <a:ext cx="4717997" cy="316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14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35D598D-A4A2-40EB-8684-5A73C70B6E87}"/>
              </a:ext>
            </a:extLst>
          </p:cNvPr>
          <p:cNvSpPr/>
          <p:nvPr/>
        </p:nvSpPr>
        <p:spPr>
          <a:xfrm>
            <a:off x="1" y="5084763"/>
            <a:ext cx="12192000" cy="1296987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적 대상 캐릭터가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5x3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 안에 존재 한다면 돌진 후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어퍼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컷 발동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쿨타임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7.0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공격 모션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B74A65-22A1-4080-9BF8-70957044A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888234"/>
              </p:ext>
            </p:extLst>
          </p:nvPr>
        </p:nvGraphicFramePr>
        <p:xfrm>
          <a:off x="2551748" y="1268413"/>
          <a:ext cx="3167997" cy="31679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857">
                  <a:extLst>
                    <a:ext uri="{9D8B030D-6E8A-4147-A177-3AD203B41FA5}">
                      <a16:colId xmlns:a16="http://schemas.microsoft.com/office/drawing/2014/main" val="1108117625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961741916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1650640569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59233883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823817884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042706470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295294494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193378352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387378718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1625454559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768746180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1825838377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2856590753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483929292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623399204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1400335149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906039811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2277829242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1276003598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943360499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2497873734"/>
                    </a:ext>
                  </a:extLst>
                </a:gridCol>
              </a:tblGrid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348836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797405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24735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684167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3263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07975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40118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921197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4971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16891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06846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769077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94405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992959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18113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366145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04828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651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572249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62448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09224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F89D5575-A12C-4DBE-80FB-D1E29F082A4F}"/>
              </a:ext>
            </a:extLst>
          </p:cNvPr>
          <p:cNvSpPr/>
          <p:nvPr/>
        </p:nvSpPr>
        <p:spPr>
          <a:xfrm>
            <a:off x="6835142" y="3123579"/>
            <a:ext cx="32385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AD3340-3A73-4B0D-A7C0-FA3F00AEC96A}"/>
              </a:ext>
            </a:extLst>
          </p:cNvPr>
          <p:cNvSpPr txBox="1"/>
          <p:nvPr/>
        </p:nvSpPr>
        <p:spPr>
          <a:xfrm>
            <a:off x="7265153" y="3193171"/>
            <a:ext cx="118109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대상 캐릭터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8027BFD-B83C-4FB6-9C7D-69FC4F8B1CC9}"/>
              </a:ext>
            </a:extLst>
          </p:cNvPr>
          <p:cNvSpPr/>
          <p:nvPr/>
        </p:nvSpPr>
        <p:spPr>
          <a:xfrm>
            <a:off x="6835142" y="3789706"/>
            <a:ext cx="323850" cy="323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A5BBAF-418F-4D6F-A575-406D414B0B4F}"/>
              </a:ext>
            </a:extLst>
          </p:cNvPr>
          <p:cNvSpPr txBox="1"/>
          <p:nvPr/>
        </p:nvSpPr>
        <p:spPr>
          <a:xfrm>
            <a:off x="7265153" y="3859298"/>
            <a:ext cx="118109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 범위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502CA0D7-E786-4EB3-BD02-307D245AE12D}"/>
              </a:ext>
            </a:extLst>
          </p:cNvPr>
          <p:cNvCxnSpPr>
            <a:cxnSpLocks/>
          </p:cNvCxnSpPr>
          <p:nvPr/>
        </p:nvCxnSpPr>
        <p:spPr>
          <a:xfrm flipV="1">
            <a:off x="3759994" y="1154391"/>
            <a:ext cx="2983706" cy="1464985"/>
          </a:xfrm>
          <a:prstGeom prst="bentConnector3">
            <a:avLst>
              <a:gd name="adj1" fmla="val -22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14554B2-5827-4D03-A703-C2C97FB14E78}"/>
              </a:ext>
            </a:extLst>
          </p:cNvPr>
          <p:cNvSpPr txBox="1"/>
          <p:nvPr/>
        </p:nvSpPr>
        <p:spPr>
          <a:xfrm>
            <a:off x="6835142" y="1062058"/>
            <a:ext cx="157289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돌진 시간 최대 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0.1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FA3401-DE12-47A8-86AE-84B8E2045649}"/>
              </a:ext>
            </a:extLst>
          </p:cNvPr>
          <p:cNvSpPr/>
          <p:nvPr/>
        </p:nvSpPr>
        <p:spPr>
          <a:xfrm>
            <a:off x="6835142" y="2457451"/>
            <a:ext cx="323850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64D0DA-4454-4874-8A0D-72DFAA423DFD}"/>
              </a:ext>
            </a:extLst>
          </p:cNvPr>
          <p:cNvSpPr txBox="1"/>
          <p:nvPr/>
        </p:nvSpPr>
        <p:spPr>
          <a:xfrm>
            <a:off x="7265153" y="2527043"/>
            <a:ext cx="118109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 캐릭터</a:t>
            </a:r>
          </a:p>
        </p:txBody>
      </p:sp>
    </p:spTree>
    <p:extLst>
      <p:ext uri="{BB962C8B-B14F-4D97-AF65-F5344CB8AC3E}">
        <p14:creationId xmlns:p14="http://schemas.microsoft.com/office/powerpoint/2010/main" val="19869197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4BC0507-7CE3-4758-9DF1-2AC246C04D1A}"/>
              </a:ext>
            </a:extLst>
          </p:cNvPr>
          <p:cNvSpPr/>
          <p:nvPr/>
        </p:nvSpPr>
        <p:spPr>
          <a:xfrm>
            <a:off x="0" y="5084763"/>
            <a:ext cx="12192000" cy="1296987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연계기 공격 모션</a:t>
            </a:r>
            <a:endParaRPr lang="en-US" altLang="ko-KR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떠있는 적에게 접근하여 왼손으로 다시 쳐 올린 후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내려찍으며 착지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착지와 함께 다운 상태로 전환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공격 모션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A07AC4-A804-40BB-99D6-8F9BC9CA0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608" y="1272983"/>
            <a:ext cx="6616784" cy="316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66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CF87266B-A790-4E6B-BB9F-C3D1F8852E75}"/>
              </a:ext>
            </a:extLst>
          </p:cNvPr>
          <p:cNvSpPr/>
          <p:nvPr/>
        </p:nvSpPr>
        <p:spPr>
          <a:xfrm>
            <a:off x="1" y="5084768"/>
            <a:ext cx="12192000" cy="1296982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최근 신규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캐릭터의 출시 속성 패턴 분석해 보았을 때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 별 부족한 포지션을 추가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중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2DF311-4F95-4701-BB45-7F2BB532E236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E802DF-13D7-4FF0-9667-D4677025A7B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업데이트 순서 분석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4B2D6EC-D6A2-4279-8C66-A6801AE90BB4}"/>
              </a:ext>
            </a:extLst>
          </p:cNvPr>
          <p:cNvGrpSpPr/>
          <p:nvPr/>
        </p:nvGrpSpPr>
        <p:grpSpPr>
          <a:xfrm>
            <a:off x="1276350" y="2610200"/>
            <a:ext cx="9639300" cy="1242282"/>
            <a:chOff x="1285875" y="2434681"/>
            <a:chExt cx="9639300" cy="124228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4D824E0-B956-42E8-B01B-20709DB6397F}"/>
                </a:ext>
              </a:extLst>
            </p:cNvPr>
            <p:cNvGrpSpPr/>
            <p:nvPr/>
          </p:nvGrpSpPr>
          <p:grpSpPr>
            <a:xfrm>
              <a:off x="1285875" y="2434681"/>
              <a:ext cx="9639300" cy="313508"/>
              <a:chOff x="1285875" y="2434681"/>
              <a:chExt cx="9639300" cy="313508"/>
            </a:xfrm>
          </p:grpSpPr>
          <p:cxnSp>
            <p:nvCxnSpPr>
              <p:cNvPr id="9" name="직선 연결선 8"/>
              <p:cNvCxnSpPr/>
              <p:nvPr/>
            </p:nvCxnSpPr>
            <p:spPr>
              <a:xfrm>
                <a:off x="1285875" y="2591435"/>
                <a:ext cx="9639300" cy="0"/>
              </a:xfrm>
              <a:prstGeom prst="line">
                <a:avLst/>
              </a:prstGeom>
              <a:ln w="190500" cap="rnd">
                <a:solidFill>
                  <a:srgbClr val="D0E0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타원 9"/>
              <p:cNvSpPr/>
              <p:nvPr/>
            </p:nvSpPr>
            <p:spPr>
              <a:xfrm>
                <a:off x="2377559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4159653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5943215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7726777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9515425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1767563" y="2876712"/>
              <a:ext cx="1533498" cy="800251"/>
              <a:chOff x="1853288" y="3130134"/>
              <a:chExt cx="1533498" cy="80025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FFC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광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지원가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가브리엘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324993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1/14</a:t>
                </a: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3549658" y="2876712"/>
              <a:ext cx="1533498" cy="800251"/>
              <a:chOff x="1853288" y="3130134"/>
              <a:chExt cx="1533498" cy="800251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화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전사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린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24993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1/28</a:t>
                </a: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5333220" y="2876712"/>
              <a:ext cx="1533498" cy="800251"/>
              <a:chOff x="1853288" y="3130134"/>
              <a:chExt cx="1533498" cy="800251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무 속성 원거리 딜러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’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미래 기사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’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324994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2/10</a:t>
                </a: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7116782" y="2876712"/>
              <a:ext cx="1533498" cy="800251"/>
              <a:chOff x="1853288" y="3130134"/>
              <a:chExt cx="1533498" cy="800251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00B0F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수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지원가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베로니카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24994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2/26</a:t>
                </a: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8905430" y="2878719"/>
              <a:ext cx="1533498" cy="796237"/>
              <a:chOff x="1853288" y="3130134"/>
              <a:chExt cx="1533498" cy="796237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853288" y="3350900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9C5BCD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암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지원가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녹시아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2324994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3/11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864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4BC0507-7CE3-4758-9DF1-2AC246C04D1A}"/>
              </a:ext>
            </a:extLst>
          </p:cNvPr>
          <p:cNvSpPr/>
          <p:nvPr/>
        </p:nvSpPr>
        <p:spPr>
          <a:xfrm>
            <a:off x="0" y="5084763"/>
            <a:ext cx="12192000" cy="1296987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적 대상 캐릭터가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5x3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 안에 존재 한다면 돌진 후 연계기 발동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연계기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어퍼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컷 발동 후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15x15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내려찍기 공격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쿨타임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20.0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공격 모션</a:t>
            </a:r>
          </a:p>
        </p:txBody>
      </p:sp>
      <p:graphicFrame>
        <p:nvGraphicFramePr>
          <p:cNvPr id="6" name="표 10">
            <a:extLst>
              <a:ext uri="{FF2B5EF4-FFF2-40B4-BE49-F238E27FC236}">
                <a16:creationId xmlns:a16="http://schemas.microsoft.com/office/drawing/2014/main" id="{24E128F4-7C6D-4ADD-BE66-140E422A5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62363"/>
              </p:ext>
            </p:extLst>
          </p:nvPr>
        </p:nvGraphicFramePr>
        <p:xfrm>
          <a:off x="6816167" y="1268413"/>
          <a:ext cx="3167766" cy="3168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846">
                  <a:extLst>
                    <a:ext uri="{9D8B030D-6E8A-4147-A177-3AD203B41FA5}">
                      <a16:colId xmlns:a16="http://schemas.microsoft.com/office/drawing/2014/main" val="1108117625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961741916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1650640569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59233883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823817884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042706470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295294494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193378352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387378718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1625454559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768746180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1825838377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2856590753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483929292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623399204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1400335149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906039811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2277829242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1276003598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943360499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2497873734"/>
                    </a:ext>
                  </a:extLst>
                </a:gridCol>
              </a:tblGrid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348836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79740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2473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68416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3263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0797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4011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92119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497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1689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06846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76907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9440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992959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18113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36614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0482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65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572249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6244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09224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24F5FFD2-B4AB-4100-914D-A155E7F27391}"/>
              </a:ext>
            </a:extLst>
          </p:cNvPr>
          <p:cNvSpPr/>
          <p:nvPr/>
        </p:nvSpPr>
        <p:spPr>
          <a:xfrm>
            <a:off x="10196307" y="2398844"/>
            <a:ext cx="32385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9B9656-D14D-49DF-963F-39B96B20625F}"/>
              </a:ext>
            </a:extLst>
          </p:cNvPr>
          <p:cNvSpPr txBox="1"/>
          <p:nvPr/>
        </p:nvSpPr>
        <p:spPr>
          <a:xfrm>
            <a:off x="10628543" y="2468436"/>
            <a:ext cx="94773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대상 캐릭터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A7C6E0-81E5-4476-AE35-CF822140DB4F}"/>
              </a:ext>
            </a:extLst>
          </p:cNvPr>
          <p:cNvSpPr/>
          <p:nvPr/>
        </p:nvSpPr>
        <p:spPr>
          <a:xfrm>
            <a:off x="10196307" y="3810320"/>
            <a:ext cx="323850" cy="323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E9BFB3-9E8D-4388-894C-FB947CE443B5}"/>
              </a:ext>
            </a:extLst>
          </p:cNvPr>
          <p:cNvSpPr txBox="1"/>
          <p:nvPr/>
        </p:nvSpPr>
        <p:spPr>
          <a:xfrm>
            <a:off x="10628543" y="3879912"/>
            <a:ext cx="94773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 범위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6E22458-FBC6-4FB6-AE86-FB84FEC09E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79439"/>
              </p:ext>
            </p:extLst>
          </p:nvPr>
        </p:nvGraphicFramePr>
        <p:xfrm>
          <a:off x="561975" y="1268414"/>
          <a:ext cx="3167766" cy="3168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846">
                  <a:extLst>
                    <a:ext uri="{9D8B030D-6E8A-4147-A177-3AD203B41FA5}">
                      <a16:colId xmlns:a16="http://schemas.microsoft.com/office/drawing/2014/main" val="1108117625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961741916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1650640569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59233883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823817884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042706470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295294494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193378352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387378718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1625454559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768746180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1825838377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2856590753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483929292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623399204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1400335149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906039811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2277829242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1276003598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943360499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2497873734"/>
                    </a:ext>
                  </a:extLst>
                </a:gridCol>
              </a:tblGrid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348836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79740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2473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68416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3263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0797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4011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92119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497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1689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06846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76907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9440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992959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18113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36614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0482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65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572249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6244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09224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1EE028-A9D8-46A3-82B8-C8752E2050C5}"/>
              </a:ext>
            </a:extLst>
          </p:cNvPr>
          <p:cNvSpPr/>
          <p:nvPr/>
        </p:nvSpPr>
        <p:spPr>
          <a:xfrm>
            <a:off x="4242626" y="3103797"/>
            <a:ext cx="32385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AEA623-0307-4B08-B235-8ACEAA8C97C9}"/>
              </a:ext>
            </a:extLst>
          </p:cNvPr>
          <p:cNvSpPr txBox="1"/>
          <p:nvPr/>
        </p:nvSpPr>
        <p:spPr>
          <a:xfrm>
            <a:off x="4672637" y="3173389"/>
            <a:ext cx="10650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대상 캐릭터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2956B4-331A-4B36-86D0-931A84B74550}"/>
              </a:ext>
            </a:extLst>
          </p:cNvPr>
          <p:cNvSpPr/>
          <p:nvPr/>
        </p:nvSpPr>
        <p:spPr>
          <a:xfrm>
            <a:off x="4242626" y="3810320"/>
            <a:ext cx="323850" cy="323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6D1C6B-2309-4C94-B1D7-A8F1F4BBE855}"/>
              </a:ext>
            </a:extLst>
          </p:cNvPr>
          <p:cNvSpPr txBox="1"/>
          <p:nvPr/>
        </p:nvSpPr>
        <p:spPr>
          <a:xfrm>
            <a:off x="4672637" y="3879912"/>
            <a:ext cx="10650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 범위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FA3401-DE12-47A8-86AE-84B8E2045649}"/>
              </a:ext>
            </a:extLst>
          </p:cNvPr>
          <p:cNvSpPr/>
          <p:nvPr/>
        </p:nvSpPr>
        <p:spPr>
          <a:xfrm>
            <a:off x="4242626" y="2398844"/>
            <a:ext cx="323850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64D0DA-4454-4874-8A0D-72DFAA423DFD}"/>
              </a:ext>
            </a:extLst>
          </p:cNvPr>
          <p:cNvSpPr txBox="1"/>
          <p:nvPr/>
        </p:nvSpPr>
        <p:spPr>
          <a:xfrm>
            <a:off x="4672637" y="2468436"/>
            <a:ext cx="10650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 캐릭터</a:t>
            </a: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A95D7B19-2B54-423C-A3D3-597AAEFFFBDD}"/>
              </a:ext>
            </a:extLst>
          </p:cNvPr>
          <p:cNvCxnSpPr>
            <a:cxnSpLocks/>
          </p:cNvCxnSpPr>
          <p:nvPr/>
        </p:nvCxnSpPr>
        <p:spPr>
          <a:xfrm flipV="1">
            <a:off x="8168875" y="1115478"/>
            <a:ext cx="1982981" cy="583147"/>
          </a:xfrm>
          <a:prstGeom prst="bentConnector3">
            <a:avLst>
              <a:gd name="adj1" fmla="val 525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80D63B6-E9A6-4DF1-82F0-83234085229C}"/>
              </a:ext>
            </a:extLst>
          </p:cNvPr>
          <p:cNvSpPr txBox="1"/>
          <p:nvPr/>
        </p:nvSpPr>
        <p:spPr>
          <a:xfrm>
            <a:off x="10196307" y="1046225"/>
            <a:ext cx="198298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낙하 후 </a:t>
            </a:r>
            <a:r>
              <a:rPr lang="ko-KR" altLang="en-US" sz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데미지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적용까지 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0.2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</a:p>
        </p:txBody>
      </p:sp>
      <p:cxnSp>
        <p:nvCxnSpPr>
          <p:cNvPr id="27" name="연결선: 꺾임 13">
            <a:extLst>
              <a:ext uri="{FF2B5EF4-FFF2-40B4-BE49-F238E27FC236}">
                <a16:creationId xmlns:a16="http://schemas.microsoft.com/office/drawing/2014/main" id="{502CA0D7-E786-4EB3-BD02-307D245AE12D}"/>
              </a:ext>
            </a:extLst>
          </p:cNvPr>
          <p:cNvCxnSpPr>
            <a:cxnSpLocks/>
          </p:cNvCxnSpPr>
          <p:nvPr/>
        </p:nvCxnSpPr>
        <p:spPr>
          <a:xfrm flipV="1">
            <a:off x="1765300" y="1105097"/>
            <a:ext cx="2518079" cy="1498403"/>
          </a:xfrm>
          <a:prstGeom prst="bentConnector3">
            <a:avLst>
              <a:gd name="adj1" fmla="val 25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14554B2-5827-4D03-A703-C2C97FB14E78}"/>
              </a:ext>
            </a:extLst>
          </p:cNvPr>
          <p:cNvSpPr txBox="1"/>
          <p:nvPr/>
        </p:nvSpPr>
        <p:spPr>
          <a:xfrm>
            <a:off x="4327829" y="1035845"/>
            <a:ext cx="189199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돌진 후 </a:t>
            </a:r>
            <a:r>
              <a:rPr lang="ko-KR" altLang="en-US" sz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어퍼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시간 최대 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0.1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89325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1BA5C2E-0C1C-45EB-B8FF-CC3E487966E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F0CEF-A2C1-4969-9180-27978FE1DAF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강점</a:t>
            </a:r>
          </a:p>
        </p:txBody>
      </p:sp>
      <p:pic>
        <p:nvPicPr>
          <p:cNvPr id="7" name="Picture 2" descr="강철의 연금술사 - 알렉스 루이 암스트롱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8986"/>
            <a:ext cx="5641200" cy="42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81674F4-1752-4F3B-8DC0-74C41AE2D806}"/>
              </a:ext>
            </a:extLst>
          </p:cNvPr>
          <p:cNvSpPr/>
          <p:nvPr/>
        </p:nvSpPr>
        <p:spPr>
          <a:xfrm>
            <a:off x="5037826" y="2222524"/>
            <a:ext cx="7154174" cy="2951163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무기 착용 시 타 탱커들에 비해 넓은 범위를 도발하여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아군 원거리 딜러에게는 후방에서 자유로운 공격을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적의 공격은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슬로스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전열에서 방어력을 기반으로 버티며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 제한이 있는 아레나와 자동으로 진행되는 컨텐츠에 최적</a:t>
            </a:r>
            <a:endParaRPr lang="en-US" altLang="ko-KR" sz="20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5572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1BA5C2E-0C1C-45EB-B8FF-CC3E487966E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F0CEF-A2C1-4969-9180-27978FE1DAF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약점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1" t="1" r="33529" b="340"/>
          <a:stretch/>
        </p:blipFill>
        <p:spPr>
          <a:xfrm>
            <a:off x="0" y="1568986"/>
            <a:ext cx="5641200" cy="422894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81674F4-1752-4F3B-8DC0-74C41AE2D806}"/>
              </a:ext>
            </a:extLst>
          </p:cNvPr>
          <p:cNvSpPr/>
          <p:nvPr/>
        </p:nvSpPr>
        <p:spPr>
          <a:xfrm>
            <a:off x="5037826" y="2222524"/>
            <a:ext cx="7154174" cy="2951163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방어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경우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루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비슈바크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같이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적의 후방으로 빠르게 침입하여 </a:t>
            </a:r>
            <a:endParaRPr lang="en-US" altLang="ko-KR" sz="20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공격이 가능한 영웅을 사용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후방에 위치한 원거리 딜러를 먼저 공격하여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혼자 남은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슬로스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손쉽게 제거가 가능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34872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4DCFC7-FCB9-4440-A30B-0E1FE4972F27}"/>
              </a:ext>
            </a:extLst>
          </p:cNvPr>
          <p:cNvSpPr/>
          <p:nvPr/>
        </p:nvSpPr>
        <p:spPr>
          <a:xfrm>
            <a:off x="0" y="1665288"/>
            <a:ext cx="12192000" cy="4716462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탱커가 부족한 </a:t>
            </a:r>
            <a:r>
              <a:rPr lang="ko-KR" altLang="en-US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지속성 </a:t>
            </a:r>
            <a:r>
              <a:rPr lang="ko-KR" altLang="en-US" sz="2000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덱의</a:t>
            </a:r>
            <a:r>
              <a:rPr lang="ko-KR" altLang="en-US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부족함을 보완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해주고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한걸음 나아가 부족함을 장점으로 만들어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강력한 원거리 딜러들을 보호하기 위해 사용 한다면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컨텐츠에서도 매력을 느낄 수 있는 캐릭터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 카운터가 확실하기 때문에 전체적인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밸런스도 크게 망가트리지 않고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기존의 캐릭터들의 사용처를 재 발견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하게 만들어주어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고착되는 메타에 변화를 줄 수 있을 것으로 예상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1BA5C2E-0C1C-45EB-B8FF-CC3E487966E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F0CEF-A2C1-4969-9180-27978FE1DAF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총평</a:t>
            </a:r>
          </a:p>
        </p:txBody>
      </p:sp>
    </p:spTree>
    <p:extLst>
      <p:ext uri="{BB962C8B-B14F-4D97-AF65-F5344CB8AC3E}">
        <p14:creationId xmlns:p14="http://schemas.microsoft.com/office/powerpoint/2010/main" val="4152753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4DCFC7-FCB9-4440-A30B-0E1FE4972F27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 합니다</a:t>
            </a:r>
            <a:endParaRPr lang="en-US" altLang="ko-KR" sz="16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0853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0D271B-0742-406A-9238-A713C886B25E}"/>
              </a:ext>
            </a:extLst>
          </p:cNvPr>
          <p:cNvSpPr/>
          <p:nvPr/>
        </p:nvSpPr>
        <p:spPr>
          <a:xfrm>
            <a:off x="1" y="5084763"/>
            <a:ext cx="12192000" cy="1296987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태생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탱커를 포지션으로 나누어 보았을 때 </a:t>
            </a:r>
            <a:r>
              <a:rPr lang="ko-KR" altLang="en-US" sz="1400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퓨어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 포지션이 부족</a:t>
            </a: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퓨어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탱커가 출시 된다면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콜로세움 방어 </a:t>
            </a:r>
            <a:r>
              <a:rPr lang="ko-KR" altLang="en-US" sz="1400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기용이 많이 될 것으로 예상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4635" y="3806431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딜러형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1231" y="3806431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14260" y="3806430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힐러형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6EEADC-2AE8-4DBB-AA79-2002E0F5157A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33774-8942-45E7-AC99-E4F43A4DA81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기존 탱커 군 분석</a:t>
            </a:r>
          </a:p>
        </p:txBody>
      </p:sp>
      <p:pic>
        <p:nvPicPr>
          <p:cNvPr id="5122" name="Picture 2" descr="이미지 자세히보기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911" y="1509021"/>
            <a:ext cx="2250177" cy="20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t1.daumcdn.net/cfile/cafe/9939143E5FA252F23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793" y="1509021"/>
            <a:ext cx="2327256" cy="20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t1.daumcdn.net/cfile/cafe/9954034C5EFE92C63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277" y="1371009"/>
            <a:ext cx="1869504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41AD3A2-F966-42D4-B959-6BE9539C0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2781" y="335641"/>
            <a:ext cx="1581371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76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0D271B-0742-406A-9238-A713C886B25E}"/>
              </a:ext>
            </a:extLst>
          </p:cNvPr>
          <p:cNvSpPr/>
          <p:nvPr/>
        </p:nvSpPr>
        <p:spPr>
          <a:xfrm>
            <a:off x="1" y="5084763"/>
            <a:ext cx="12192000" cy="1296987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신규 영웅이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12/3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출시 되었으나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12/17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출시된 상대적으로 성능이 낮은 영웅보다 매출의 상승 폭이 적음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6EEADC-2AE8-4DBB-AA79-2002E0F5157A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33774-8942-45E7-AC99-E4F43A4DA81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유저들의 </a:t>
            </a:r>
            <a:r>
              <a:rPr lang="ko-KR" altLang="en-US" dirty="0" err="1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니즈</a:t>
            </a:r>
            <a:endParaRPr lang="ko-KR" altLang="en-US" dirty="0">
              <a:solidFill>
                <a:schemeClr val="bg1"/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1AD3A2-F966-42D4-B959-6BE9539C0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781" y="335641"/>
            <a:ext cx="1581371" cy="8668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143" y="1269902"/>
            <a:ext cx="8637713" cy="3167161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3552819" y="2259009"/>
            <a:ext cx="482600" cy="5334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 rot="1148042">
            <a:off x="6861179" y="2456650"/>
            <a:ext cx="520700" cy="101203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87300" y="2074343"/>
            <a:ext cx="10033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강력한 신규 영웅 출시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19879" y="2223718"/>
            <a:ext cx="1003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상대적으로 성능이 낮은</a:t>
            </a:r>
            <a:endParaRPr lang="en-US" altLang="ko-KR" sz="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영웅 출시 </a:t>
            </a:r>
          </a:p>
        </p:txBody>
      </p:sp>
    </p:spTree>
    <p:extLst>
      <p:ext uri="{BB962C8B-B14F-4D97-AF65-F5344CB8AC3E}">
        <p14:creationId xmlns:p14="http://schemas.microsoft.com/office/powerpoint/2010/main" val="134148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6EEADC-2AE8-4DBB-AA79-2002E0F5157A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33774-8942-45E7-AC99-E4F43A4DA81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유저들의 </a:t>
            </a:r>
            <a:r>
              <a:rPr lang="ko-KR" altLang="en-US" dirty="0" err="1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니즈</a:t>
            </a:r>
            <a:endParaRPr lang="ko-KR" altLang="en-US" dirty="0">
              <a:solidFill>
                <a:schemeClr val="bg1"/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1AD3A2-F966-42D4-B959-6BE9539C0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781" y="335641"/>
            <a:ext cx="1581371" cy="8668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08465" y="1763265"/>
            <a:ext cx="375489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근거리 딜러 중 가장 단단하고 강력하여 필수 캐릭터로 꼽히는 캐릭터이지만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함께 추가된 단편집으로도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플레이어와 합류하게 된 계기같은 것이 </a:t>
            </a:r>
            <a:endParaRPr lang="en-US" altLang="ko-KR" sz="1600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납득이 되지 않는다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평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5049375" y="4173468"/>
            <a:ext cx="37548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콜로세움과 같은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컨텐츠에서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원거리 딜러에게 파고 들어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공격이 가능하지만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algn="r"/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짧은 사거리와 무기 기술의 영향으로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사용처가 넓지는 않으나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ko-KR" altLang="en-US" sz="16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함께 추가된 외전으로 감동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받았다는 평</a:t>
            </a:r>
            <a:endParaRPr lang="ko-KR" altLang="en-US" sz="1400" dirty="0"/>
          </a:p>
        </p:txBody>
      </p:sp>
      <p:grpSp>
        <p:nvGrpSpPr>
          <p:cNvPr id="2" name="그룹 1"/>
          <p:cNvGrpSpPr/>
          <p:nvPr/>
        </p:nvGrpSpPr>
        <p:grpSpPr>
          <a:xfrm>
            <a:off x="572565" y="1763265"/>
            <a:ext cx="2721601" cy="3806903"/>
            <a:chOff x="561974" y="1265145"/>
            <a:chExt cx="2721601" cy="3806903"/>
          </a:xfrm>
        </p:grpSpPr>
        <p:pic>
          <p:nvPicPr>
            <p:cNvPr id="8" name="Picture 2" descr="C4CEC1A4-E576-49...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31"/>
            <a:stretch/>
          </p:blipFill>
          <p:spPr bwMode="auto">
            <a:xfrm>
              <a:off x="561974" y="1265145"/>
              <a:ext cx="2721600" cy="3806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561975" y="4707801"/>
              <a:ext cx="2721600" cy="36424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12.3 </a:t>
              </a:r>
              <a:r>
                <a:rPr lang="ko-KR" altLang="en-US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출시 </a:t>
              </a:r>
              <a:r>
                <a:rPr lang="ko-KR" altLang="en-US" dirty="0" err="1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베스</a:t>
              </a:r>
              <a:endPara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8918118" y="1772878"/>
            <a:ext cx="2722498" cy="3816362"/>
            <a:chOff x="8907527" y="1274758"/>
            <a:chExt cx="2722498" cy="3816362"/>
          </a:xfrm>
        </p:grpSpPr>
        <p:pic>
          <p:nvPicPr>
            <p:cNvPr id="1028" name="Picture 4" descr="가테루일러스트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371" b="12647"/>
            <a:stretch/>
          </p:blipFill>
          <p:spPr bwMode="auto">
            <a:xfrm>
              <a:off x="8907977" y="1274758"/>
              <a:ext cx="2722048" cy="3810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/>
            <p:cNvSpPr/>
            <p:nvPr/>
          </p:nvSpPr>
          <p:spPr>
            <a:xfrm>
              <a:off x="8907527" y="4726873"/>
              <a:ext cx="2721600" cy="36424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12.17 </a:t>
              </a:r>
              <a:r>
                <a:rPr lang="ko-KR" altLang="en-US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출시 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0772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6EEADC-2AE8-4DBB-AA79-2002E0F5157A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33774-8942-45E7-AC99-E4F43A4DA81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유저들의 </a:t>
            </a:r>
            <a:r>
              <a:rPr lang="ko-KR" altLang="en-US" dirty="0" err="1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니즈</a:t>
            </a:r>
            <a:endParaRPr lang="ko-KR" altLang="en-US" dirty="0">
              <a:solidFill>
                <a:schemeClr val="bg1"/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1AD3A2-F966-42D4-B959-6BE9539C0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781" y="335641"/>
            <a:ext cx="1581371" cy="86689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0D271B-0742-406A-9238-A713C886B25E}"/>
              </a:ext>
            </a:extLst>
          </p:cNvPr>
          <p:cNvSpPr/>
          <p:nvPr/>
        </p:nvSpPr>
        <p:spPr>
          <a:xfrm>
            <a:off x="0" y="2512628"/>
            <a:ext cx="12192000" cy="257213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월의 데이터를 분석 해 보았을 때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개연성 있는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스토리가 같이 추가된 캐릭터의 매출 상승 폭이 높음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신규 캐릭터 출시 시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개연성 있는 스토리를 같이 출시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 유저의 니즈 충족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1840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DEB7EA2-24C3-436B-AAB5-82C2546290E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FA022F-1E32-4CA0-AFB5-9913C7C5063B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외형 모티브</a:t>
            </a:r>
          </a:p>
        </p:txBody>
      </p:sp>
      <p:pic>
        <p:nvPicPr>
          <p:cNvPr id="9" name="Picture 2" descr="Full-metal-alchemist-alex-louis-armstrong-pose-02- by JackCree on DeviantArt">
            <a:extLst>
              <a:ext uri="{FF2B5EF4-FFF2-40B4-BE49-F238E27FC236}">
                <a16:creationId xmlns:a16="http://schemas.microsoft.com/office/drawing/2014/main" id="{669FEE2B-DE84-4F48-A709-BE639C138F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5" b="99669" l="10000" r="99766">
                        <a14:foregroundMark x1="46953" y1="88287" x2="45469" y2="96796"/>
                        <a14:foregroundMark x1="71641" y1="91160" x2="79688" y2="99669"/>
                        <a14:foregroundMark x1="79688" y1="99669" x2="79688" y2="99669"/>
                        <a14:foregroundMark x1="90078" y1="90055" x2="95078" y2="90055"/>
                        <a14:foregroundMark x1="96719" y1="91823" x2="99766" y2="93923"/>
                        <a14:foregroundMark x1="65313" y1="17680" x2="65391" y2="18453"/>
                        <a14:backgroundMark x1="65000" y1="19448" x2="65000" y2="194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96" t="13412"/>
          <a:stretch/>
        </p:blipFill>
        <p:spPr bwMode="auto">
          <a:xfrm>
            <a:off x="180975" y="793810"/>
            <a:ext cx="7181850" cy="606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D4B9EA-6951-429C-9176-9D75312CC120}"/>
              </a:ext>
            </a:extLst>
          </p:cNvPr>
          <p:cNvSpPr txBox="1"/>
          <p:nvPr/>
        </p:nvSpPr>
        <p:spPr>
          <a:xfrm>
            <a:off x="6096000" y="1327647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알렉스 루이 암스트롱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1041F1-422F-4E7D-A176-E4311AD492AF}"/>
              </a:ext>
            </a:extLst>
          </p:cNvPr>
          <p:cNvSpPr txBox="1"/>
          <p:nvPr/>
        </p:nvSpPr>
        <p:spPr>
          <a:xfrm>
            <a:off x="5819775" y="2103317"/>
            <a:ext cx="556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출처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: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강철의 연금술사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C27E89-2E64-4CDB-8F3C-94B6F19AD814}"/>
              </a:ext>
            </a:extLst>
          </p:cNvPr>
          <p:cNvSpPr txBox="1"/>
          <p:nvPr/>
        </p:nvSpPr>
        <p:spPr>
          <a:xfrm>
            <a:off x="351473" y="1890118"/>
            <a:ext cx="20945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남성미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7A03D03-989B-43C6-8C8F-4ED1EBEA9505}"/>
              </a:ext>
            </a:extLst>
          </p:cNvPr>
          <p:cNvGrpSpPr/>
          <p:nvPr/>
        </p:nvGrpSpPr>
        <p:grpSpPr>
          <a:xfrm>
            <a:off x="6638924" y="3903662"/>
            <a:ext cx="4743451" cy="2081213"/>
            <a:chOff x="6915150" y="3133725"/>
            <a:chExt cx="4362450" cy="208121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6A36B96-335E-4378-95B7-35F8950BAB34}"/>
                </a:ext>
              </a:extLst>
            </p:cNvPr>
            <p:cNvSpPr/>
            <p:nvPr/>
          </p:nvSpPr>
          <p:spPr>
            <a:xfrm>
              <a:off x="6915150" y="3133725"/>
              <a:ext cx="4362450" cy="295275"/>
            </a:xfrm>
            <a:prstGeom prst="rect">
              <a:avLst/>
            </a:prstGeom>
            <a:solidFill>
              <a:srgbClr val="571F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모티브 캐릭터 소개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D6ED508-F696-4F1F-9EEB-1BF9209ADE41}"/>
                </a:ext>
              </a:extLst>
            </p:cNvPr>
            <p:cNvSpPr/>
            <p:nvPr/>
          </p:nvSpPr>
          <p:spPr>
            <a:xfrm>
              <a:off x="6915150" y="3429000"/>
              <a:ext cx="4362450" cy="1785938"/>
            </a:xfrm>
            <a:prstGeom prst="rect">
              <a:avLst/>
            </a:prstGeom>
            <a:solidFill>
              <a:srgbClr val="021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인기 애니메이션인 </a:t>
              </a:r>
              <a:r>
                <a:rPr lang="ko-KR" altLang="en-US" sz="1600" dirty="0">
                  <a:solidFill>
                    <a:srgbClr val="FFC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강철의 연금술사</a:t>
              </a:r>
              <a:r>
                <a:rPr lang="ko-KR" altLang="en-US" sz="16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에 등장하는 </a:t>
              </a:r>
              <a:endPara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조연 캐릭터로 </a:t>
              </a:r>
              <a:r>
                <a:rPr lang="ko-KR" altLang="en-US" sz="1600" dirty="0">
                  <a:solidFill>
                    <a:srgbClr val="FFC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남성미</a:t>
              </a:r>
              <a:r>
                <a:rPr lang="ko-KR" altLang="en-US" sz="16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 넘치는 </a:t>
              </a:r>
              <a:r>
                <a:rPr lang="ko-KR" altLang="en-US" sz="1600" dirty="0">
                  <a:solidFill>
                    <a:srgbClr val="FFC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근육질 외형</a:t>
              </a:r>
              <a:r>
                <a:rPr lang="ko-KR" altLang="en-US" sz="16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의 인물이며</a:t>
              </a:r>
              <a:r>
                <a:rPr lang="en-US" altLang="ko-KR" sz="16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,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외형에서 보이는 </a:t>
              </a:r>
              <a:r>
                <a:rPr lang="ko-KR" altLang="en-US" sz="1600" dirty="0">
                  <a:solidFill>
                    <a:srgbClr val="FFC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강함</a:t>
              </a:r>
              <a:r>
                <a:rPr lang="ko-KR" altLang="en-US" sz="16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을 캐릭터의 </a:t>
              </a:r>
              <a:r>
                <a:rPr lang="ko-KR" altLang="en-US" sz="1600" dirty="0">
                  <a:solidFill>
                    <a:srgbClr val="FFC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특징</a:t>
              </a:r>
              <a:r>
                <a:rPr lang="ko-KR" altLang="en-US" sz="16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으로 차용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EB78373-03C9-4678-83BC-05CB97C17FE5}"/>
              </a:ext>
            </a:extLst>
          </p:cNvPr>
          <p:cNvSpPr txBox="1"/>
          <p:nvPr/>
        </p:nvSpPr>
        <p:spPr>
          <a:xfrm>
            <a:off x="351473" y="2659559"/>
            <a:ext cx="20945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근육질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55ED3-6622-4BBB-84D7-7DE798AEF7A0}"/>
              </a:ext>
            </a:extLst>
          </p:cNvPr>
          <p:cNvSpPr txBox="1"/>
          <p:nvPr/>
        </p:nvSpPr>
        <p:spPr>
          <a:xfrm>
            <a:off x="7011234" y="2579678"/>
            <a:ext cx="24994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FFC00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무기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	</a:t>
            </a:r>
            <a:r>
              <a:rPr lang="ko-KR" altLang="en-US" sz="1600" dirty="0" err="1">
                <a:solidFill>
                  <a:schemeClr val="bg1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건틀렛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FFC00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포지션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	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탱커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FFC00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속성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	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지속성</a:t>
            </a:r>
          </a:p>
        </p:txBody>
      </p:sp>
    </p:spTree>
    <p:extLst>
      <p:ext uri="{BB962C8B-B14F-4D97-AF65-F5344CB8AC3E}">
        <p14:creationId xmlns:p14="http://schemas.microsoft.com/office/powerpoint/2010/main" val="612326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15A8FF6-AA21-4BA8-8F89-1FE77AC6D819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DA30C3-C731-4072-B98F-038B75791591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성격 모티브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D4B9EA-6951-429C-9176-9D75312CC120}"/>
              </a:ext>
            </a:extLst>
          </p:cNvPr>
          <p:cNvSpPr txBox="1"/>
          <p:nvPr/>
        </p:nvSpPr>
        <p:spPr>
          <a:xfrm>
            <a:off x="5819775" y="1322935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dirty="0" err="1">
                <a:solidFill>
                  <a:schemeClr val="bg1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쿠로사키</a:t>
            </a:r>
            <a:r>
              <a:rPr lang="ko-KR" altLang="en-US" sz="4400" dirty="0">
                <a:solidFill>
                  <a:schemeClr val="bg1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 이치고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1041F1-422F-4E7D-A176-E4311AD492AF}"/>
              </a:ext>
            </a:extLst>
          </p:cNvPr>
          <p:cNvSpPr txBox="1"/>
          <p:nvPr/>
        </p:nvSpPr>
        <p:spPr>
          <a:xfrm>
            <a:off x="5819775" y="2097088"/>
            <a:ext cx="556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출처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: </a:t>
            </a:r>
            <a:r>
              <a:rPr lang="ko-KR" altLang="en-US" sz="1600" dirty="0" err="1">
                <a:solidFill>
                  <a:schemeClr val="bg1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블리치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C27E89-2E64-4CDB-8F3C-94B6F19AD814}"/>
              </a:ext>
            </a:extLst>
          </p:cNvPr>
          <p:cNvSpPr txBox="1"/>
          <p:nvPr/>
        </p:nvSpPr>
        <p:spPr>
          <a:xfrm>
            <a:off x="351473" y="1890118"/>
            <a:ext cx="20945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동료애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7A03D03-989B-43C6-8C8F-4ED1EBEA9505}"/>
              </a:ext>
            </a:extLst>
          </p:cNvPr>
          <p:cNvGrpSpPr/>
          <p:nvPr/>
        </p:nvGrpSpPr>
        <p:grpSpPr>
          <a:xfrm>
            <a:off x="6638924" y="3903662"/>
            <a:ext cx="4743451" cy="2081213"/>
            <a:chOff x="6915150" y="3133725"/>
            <a:chExt cx="4362450" cy="208121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6A36B96-335E-4378-95B7-35F8950BAB34}"/>
                </a:ext>
              </a:extLst>
            </p:cNvPr>
            <p:cNvSpPr/>
            <p:nvPr/>
          </p:nvSpPr>
          <p:spPr>
            <a:xfrm>
              <a:off x="6915150" y="3133725"/>
              <a:ext cx="4362450" cy="295275"/>
            </a:xfrm>
            <a:prstGeom prst="rect">
              <a:avLst/>
            </a:prstGeom>
            <a:solidFill>
              <a:srgbClr val="571F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모티브 캐릭터 소개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6ED508-F696-4F1F-9EEB-1BF9209ADE41}"/>
                </a:ext>
              </a:extLst>
            </p:cNvPr>
            <p:cNvSpPr/>
            <p:nvPr/>
          </p:nvSpPr>
          <p:spPr>
            <a:xfrm>
              <a:off x="6915150" y="3429000"/>
              <a:ext cx="4362450" cy="1785938"/>
            </a:xfrm>
            <a:prstGeom prst="rect">
              <a:avLst/>
            </a:prstGeom>
            <a:solidFill>
              <a:srgbClr val="021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인기 애니메이션 </a:t>
              </a:r>
              <a:r>
                <a:rPr lang="ko-KR" altLang="en-US" sz="1600" dirty="0" err="1">
                  <a:solidFill>
                    <a:srgbClr val="FFC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블리치</a:t>
              </a:r>
              <a:r>
                <a:rPr lang="ko-KR" altLang="en-US" sz="1600" dirty="0" err="1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에</a:t>
              </a:r>
              <a:r>
                <a:rPr lang="ko-KR" altLang="en-US" sz="16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 등장하는 주인공 캐릭터로 </a:t>
              </a:r>
              <a:endPara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불량해 보이는 외모와 달리 </a:t>
              </a:r>
              <a:r>
                <a:rPr lang="ko-KR" altLang="en-US" sz="1600" dirty="0">
                  <a:solidFill>
                    <a:srgbClr val="FFC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동료애</a:t>
              </a:r>
              <a:r>
                <a:rPr lang="ko-KR" altLang="en-US" sz="16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가 뛰어나</a:t>
              </a:r>
              <a:endPara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동료를 위해서라면 </a:t>
              </a:r>
              <a:endPara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FFC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무모한 전투</a:t>
              </a:r>
              <a:r>
                <a:rPr lang="ko-KR" altLang="en-US" sz="1600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에도 뛰어드는 </a:t>
              </a:r>
              <a:r>
                <a:rPr lang="ko-KR" altLang="en-US" sz="1600" dirty="0">
                  <a:solidFill>
                    <a:srgbClr val="FFC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성격</a:t>
              </a:r>
              <a:r>
                <a:rPr lang="ko-KR" altLang="en-US" sz="16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을 차용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EB78373-03C9-4678-83BC-05CB97C17FE5}"/>
              </a:ext>
            </a:extLst>
          </p:cNvPr>
          <p:cNvSpPr txBox="1"/>
          <p:nvPr/>
        </p:nvSpPr>
        <p:spPr>
          <a:xfrm>
            <a:off x="351473" y="2659559"/>
            <a:ext cx="20945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무모함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7"/>
          <a:stretch/>
        </p:blipFill>
        <p:spPr>
          <a:xfrm>
            <a:off x="2220283" y="800100"/>
            <a:ext cx="3875717" cy="605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395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3381</TotalTime>
  <Words>1628</Words>
  <Application>Microsoft Office PowerPoint</Application>
  <PresentationFormat>와이드스크린</PresentationFormat>
  <Paragraphs>386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3" baseType="lpstr">
      <vt:lpstr>나눔스퀘어 ExtraBold</vt:lpstr>
      <vt:lpstr>레시피코리아 Medium</vt:lpstr>
      <vt:lpstr>Arial</vt:lpstr>
      <vt:lpstr>이사만루체 Light</vt:lpstr>
      <vt:lpstr>나눔스퀘어 Bold</vt:lpstr>
      <vt:lpstr>이사만루체 Bold</vt:lpstr>
      <vt:lpstr>맑은 고딕</vt:lpstr>
      <vt:lpstr>코트라 볼드체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Atents</dc:creator>
  <cp:lastModifiedBy>조 성훈</cp:lastModifiedBy>
  <cp:revision>865</cp:revision>
  <cp:lastPrinted>2021-04-14T03:47:58Z</cp:lastPrinted>
  <dcterms:created xsi:type="dcterms:W3CDTF">2021-03-29T02:11:06Z</dcterms:created>
  <dcterms:modified xsi:type="dcterms:W3CDTF">2021-04-20T10:15:57Z</dcterms:modified>
</cp:coreProperties>
</file>